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10080625" cy="756126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294" autoAdjust="0"/>
    <p:restoredTop sz="94039" autoAdjust="0"/>
  </p:normalViewPr>
  <p:slideViewPr>
    <p:cSldViewPr>
      <p:cViewPr>
        <p:scale>
          <a:sx n="124" d="100"/>
          <a:sy n="124" d="100"/>
        </p:scale>
        <p:origin x="-84" y="18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853B7B7-9D9D-46FA-B4E7-84F97F6FCBB8}" type="datetimeFigureOut">
              <a:rPr lang="zh-CN" altLang="en-US" smtClean="0"/>
              <a:pPr/>
              <a:t>2016/10/13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EEF14FD-690B-40C1-872E-83E5FFC5576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869E6DF-74F8-4F26-A587-4C69D4D6E3DD}" type="slidenum">
              <a:rPr lang="zh-CN" altLang="en-US" smtClean="0"/>
              <a:pPr/>
              <a:t>13</a:t>
            </a:fld>
            <a:endParaRPr lang="zh-CN" altLang="en-US"/>
          </a:p>
        </p:txBody>
      </p:sp>
    </p:spTree>
    <p:extLst>
      <p:ext uri="{BB962C8B-B14F-4D97-AF65-F5344CB8AC3E}">
        <p14:creationId xmlns:p14="http://schemas.microsoft.com/office/powerpoint/2010/main" xmlns="" val="26532331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10/13/2016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10/13/2016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10/13/2016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10/13/2016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10/13/2016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37.jpeg"/><Relationship Id="rId1" Type="http://schemas.openxmlformats.org/officeDocument/2006/relationships/slideLayout" Target="../slideLayouts/slideLayout1.xml"/><Relationship Id="rId4" Type="http://schemas.openxmlformats.org/officeDocument/2006/relationships/image" Target="../media/image38.jpeg"/></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39.jpeg"/><Relationship Id="rId1" Type="http://schemas.openxmlformats.org/officeDocument/2006/relationships/slideLayout" Target="../slideLayouts/slideLayout1.xml"/><Relationship Id="rId4" Type="http://schemas.openxmlformats.org/officeDocument/2006/relationships/slide" Target="slide9.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0.jpeg"/><Relationship Id="rId1" Type="http://schemas.openxmlformats.org/officeDocument/2006/relationships/slideLayout" Target="../slideLayouts/slideLayout1.xml"/><Relationship Id="rId4" Type="http://schemas.openxmlformats.org/officeDocument/2006/relationships/image" Target="../media/image41.jpeg"/></Relationships>
</file>

<file path=ppt/slides/_rels/slide1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3.jpeg"/><Relationship Id="rId4"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4.jpeg"/><Relationship Id="rId1" Type="http://schemas.openxmlformats.org/officeDocument/2006/relationships/slideLayout" Target="../slideLayouts/slideLayout1.xml"/><Relationship Id="rId4" Type="http://schemas.openxmlformats.org/officeDocument/2006/relationships/slide" Target="slide9.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5.jpeg"/><Relationship Id="rId1" Type="http://schemas.openxmlformats.org/officeDocument/2006/relationships/slideLayout" Target="../slideLayouts/slideLayout1.xml"/><Relationship Id="rId4" Type="http://schemas.openxmlformats.org/officeDocument/2006/relationships/image" Target="../media/image46.jpeg"/></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8.jpeg"/><Relationship Id="rId1" Type="http://schemas.openxmlformats.org/officeDocument/2006/relationships/slideLayout" Target="../slideLayouts/slideLayout1.xml"/><Relationship Id="rId4" Type="http://schemas.openxmlformats.org/officeDocument/2006/relationships/image" Target="../media/image49.jpeg"/></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50.jpeg"/><Relationship Id="rId1" Type="http://schemas.openxmlformats.org/officeDocument/2006/relationships/slideLayout" Target="../slideLayouts/slideLayout1.xml"/><Relationship Id="rId4" Type="http://schemas.openxmlformats.org/officeDocument/2006/relationships/slide" Target="slide9.xml"/></Relationships>
</file>

<file path=ppt/slides/_rels/slide1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image" Target="../media/image11.jpeg"/></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21.jpeg"/><Relationship Id="rId13" Type="http://schemas.openxmlformats.org/officeDocument/2006/relationships/image" Target="../media/image25.jpeg"/><Relationship Id="rId3" Type="http://schemas.openxmlformats.org/officeDocument/2006/relationships/image" Target="../media/image16.jpeg"/><Relationship Id="rId7" Type="http://schemas.openxmlformats.org/officeDocument/2006/relationships/image" Target="../media/image20.jpeg"/><Relationship Id="rId12" Type="http://schemas.openxmlformats.org/officeDocument/2006/relationships/image" Target="../media/image24.jpeg"/><Relationship Id="rId2" Type="http://schemas.openxmlformats.org/officeDocument/2006/relationships/image" Target="../media/image15.jpeg"/><Relationship Id="rId1" Type="http://schemas.openxmlformats.org/officeDocument/2006/relationships/slideLayout" Target="../slideLayouts/slideLayout1.xml"/><Relationship Id="rId6" Type="http://schemas.openxmlformats.org/officeDocument/2006/relationships/image" Target="../media/image19.jpeg"/><Relationship Id="rId11" Type="http://schemas.openxmlformats.org/officeDocument/2006/relationships/image" Target="../media/image3.jpeg"/><Relationship Id="rId5" Type="http://schemas.openxmlformats.org/officeDocument/2006/relationships/image" Target="../media/image18.jpeg"/><Relationship Id="rId10" Type="http://schemas.openxmlformats.org/officeDocument/2006/relationships/image" Target="../media/image23.jpeg"/><Relationship Id="rId4" Type="http://schemas.openxmlformats.org/officeDocument/2006/relationships/image" Target="../media/image17.jpeg"/><Relationship Id="rId9" Type="http://schemas.openxmlformats.org/officeDocument/2006/relationships/image" Target="../media/image22.jpeg"/></Relationships>
</file>

<file path=ppt/slides/_rels/slide7.xml.rels><?xml version="1.0" encoding="UTF-8" standalone="yes"?>
<Relationships xmlns="http://schemas.openxmlformats.org/package/2006/relationships"><Relationship Id="rId8" Type="http://schemas.openxmlformats.org/officeDocument/2006/relationships/image" Target="../media/image28.jpeg"/><Relationship Id="rId13" Type="http://schemas.openxmlformats.org/officeDocument/2006/relationships/image" Target="../media/image31.jpeg"/><Relationship Id="rId18" Type="http://schemas.openxmlformats.org/officeDocument/2006/relationships/slide" Target="slide17.xml"/><Relationship Id="rId3" Type="http://schemas.openxmlformats.org/officeDocument/2006/relationships/slide" Target="slide8.xml"/><Relationship Id="rId7" Type="http://schemas.openxmlformats.org/officeDocument/2006/relationships/slide" Target="slide10.xml"/><Relationship Id="rId12" Type="http://schemas.openxmlformats.org/officeDocument/2006/relationships/hyperlink" Target="http://youtu.be/TMa5POMDrOY" TargetMode="External"/><Relationship Id="rId17" Type="http://schemas.openxmlformats.org/officeDocument/2006/relationships/image" Target="../media/image33.jpeg"/><Relationship Id="rId2" Type="http://schemas.openxmlformats.org/officeDocument/2006/relationships/image" Target="../media/image3.jpeg"/><Relationship Id="rId16" Type="http://schemas.openxmlformats.org/officeDocument/2006/relationships/hyperlink" Target="http://youtu.be/-dUkMR7YVmk" TargetMode="External"/><Relationship Id="rId1" Type="http://schemas.openxmlformats.org/officeDocument/2006/relationships/slideLayout" Target="../slideLayouts/slideLayout1.xml"/><Relationship Id="rId6" Type="http://schemas.openxmlformats.org/officeDocument/2006/relationships/image" Target="../media/image27.jpeg"/><Relationship Id="rId11" Type="http://schemas.openxmlformats.org/officeDocument/2006/relationships/image" Target="../media/image30.jpeg"/><Relationship Id="rId5" Type="http://schemas.openxmlformats.org/officeDocument/2006/relationships/slide" Target="slide12.xml"/><Relationship Id="rId15" Type="http://schemas.openxmlformats.org/officeDocument/2006/relationships/image" Target="../media/image32.jpeg"/><Relationship Id="rId10" Type="http://schemas.openxmlformats.org/officeDocument/2006/relationships/image" Target="../media/image29.jpeg"/><Relationship Id="rId4" Type="http://schemas.openxmlformats.org/officeDocument/2006/relationships/image" Target="../media/image26.jpeg"/><Relationship Id="rId9" Type="http://schemas.openxmlformats.org/officeDocument/2006/relationships/slide" Target="slide15.xml"/><Relationship Id="rId14" Type="http://schemas.openxmlformats.org/officeDocument/2006/relationships/hyperlink" Target="http://youtu.be/pwuPKZDz1Kc"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34.jpeg"/><Relationship Id="rId1" Type="http://schemas.openxmlformats.org/officeDocument/2006/relationships/slideLayout" Target="../slideLayouts/slideLayout1.xml"/><Relationship Id="rId4" Type="http://schemas.openxmlformats.org/officeDocument/2006/relationships/image" Target="../media/image35.jpeg"/></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36.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63"/>
            <a:ext cx="10080625" cy="7561326"/>
          </a:xfrm>
          <a:custGeom>
            <a:avLst/>
            <a:gdLst>
              <a:gd name="connsiteX0" fmla="*/ 0 w 10080625"/>
              <a:gd name="connsiteY0" fmla="*/ 7561326 h 7561326"/>
              <a:gd name="connsiteX1" fmla="*/ 10080625 w 10080625"/>
              <a:gd name="connsiteY1" fmla="*/ 7561326 h 7561326"/>
              <a:gd name="connsiteX2" fmla="*/ 10080625 w 10080625"/>
              <a:gd name="connsiteY2" fmla="*/ 0 h 7561326"/>
              <a:gd name="connsiteX3" fmla="*/ 0 w 10080625"/>
              <a:gd name="connsiteY3" fmla="*/ 0 h 7561326"/>
              <a:gd name="connsiteX4" fmla="*/ 0 w 10080625"/>
              <a:gd name="connsiteY4" fmla="*/ 7561326 h 756132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080625" h="7561326">
                <a:moveTo>
                  <a:pt x="0" y="7561326"/>
                </a:moveTo>
                <a:lnTo>
                  <a:pt x="10080625" y="7561326"/>
                </a:lnTo>
                <a:lnTo>
                  <a:pt x="10080625" y="0"/>
                </a:lnTo>
                <a:lnTo>
                  <a:pt x="0" y="0"/>
                </a:lnTo>
                <a:lnTo>
                  <a:pt x="0" y="7561326"/>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442912" y="1254125"/>
            <a:ext cx="9190037" cy="19050"/>
          </a:xfrm>
          <a:custGeom>
            <a:avLst/>
            <a:gdLst>
              <a:gd name="connsiteX0" fmla="*/ 6350 w 9190037"/>
              <a:gd name="connsiteY0" fmla="*/ 6350 h 19050"/>
              <a:gd name="connsiteX1" fmla="*/ 9183687 w 9190037"/>
              <a:gd name="connsiteY1" fmla="*/ 6350 h 19050"/>
            </a:gdLst>
            <a:ahLst/>
            <a:cxnLst>
              <a:cxn ang="0">
                <a:pos x="connsiteX0" y="connsiteY0"/>
              </a:cxn>
              <a:cxn ang="1">
                <a:pos x="connsiteX1" y="connsiteY1"/>
              </a:cxn>
            </a:cxnLst>
            <a:rect l="l" t="t" r="r" b="b"/>
            <a:pathLst>
              <a:path w="9190037" h="19050">
                <a:moveTo>
                  <a:pt x="6350" y="6350"/>
                </a:moveTo>
                <a:lnTo>
                  <a:pt x="9183687" y="6350"/>
                </a:lnTo>
              </a:path>
            </a:pathLst>
          </a:custGeom>
          <a:ln w="12700">
            <a:solidFill>
              <a:srgbClr val="093E6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8318500" y="622300"/>
            <a:ext cx="1308100" cy="279400"/>
          </a:xfrm>
          <a:prstGeom prst="rect">
            <a:avLst/>
          </a:prstGeom>
          <a:noFill/>
        </p:spPr>
      </p:pic>
      <p:pic>
        <p:nvPicPr>
          <p:cNvPr id="5" name="Picture 3"/>
          <p:cNvPicPr>
            <a:picLocks noChangeAspect="1" noChangeArrowheads="1"/>
          </p:cNvPicPr>
          <p:nvPr/>
        </p:nvPicPr>
        <p:blipFill>
          <a:blip r:embed="rId3" cstate="print"/>
          <a:srcRect/>
          <a:stretch>
            <a:fillRect/>
          </a:stretch>
        </p:blipFill>
        <p:spPr bwMode="auto">
          <a:xfrm>
            <a:off x="0" y="0"/>
            <a:ext cx="10081259" cy="7560564"/>
          </a:xfrm>
          <a:prstGeom prst="rect">
            <a:avLst/>
          </a:prstGeom>
          <a:noFill/>
        </p:spPr>
      </p:pic>
      <p:sp>
        <p:nvSpPr>
          <p:cNvPr id="2" name="TextBox 1"/>
          <p:cNvSpPr txBox="1"/>
          <p:nvPr/>
        </p:nvSpPr>
        <p:spPr>
          <a:xfrm>
            <a:off x="9563100" y="7366000"/>
            <a:ext cx="177800" cy="114300"/>
          </a:xfrm>
          <a:prstGeom prst="rect">
            <a:avLst/>
          </a:prstGeom>
          <a:noFill/>
        </p:spPr>
        <p:txBody>
          <a:bodyPr wrap="none" lIns="0" tIns="0" rIns="0" rtlCol="0">
            <a:spAutoFit/>
          </a:bodyPr>
          <a:lstStyle/>
          <a:p>
            <a:pPr>
              <a:lnSpc>
                <a:spcPts val="900"/>
              </a:lnSpc>
              <a:tabLst/>
            </a:pPr>
            <a:r>
              <a:rPr lang="en-US" altLang="zh-CN" sz="998" dirty="0" smtClean="0">
                <a:solidFill>
                  <a:srgbClr val="58585A"/>
                </a:solidFill>
                <a:latin typeface="Times New Roman" pitchFamily="18" charset="0"/>
                <a:cs typeface="Times New Roman" pitchFamily="18" charset="0"/>
              </a:rPr>
              <a:t>&gt;1</a:t>
            </a:r>
          </a:p>
        </p:txBody>
      </p:sp>
      <p:sp>
        <p:nvSpPr>
          <p:cNvPr id="6" name="TextBox 1"/>
          <p:cNvSpPr txBox="1"/>
          <p:nvPr/>
        </p:nvSpPr>
        <p:spPr>
          <a:xfrm>
            <a:off x="4583112" y="6219031"/>
            <a:ext cx="2106612" cy="469359"/>
          </a:xfrm>
          <a:prstGeom prst="rect">
            <a:avLst/>
          </a:prstGeom>
          <a:noFill/>
        </p:spPr>
        <p:txBody>
          <a:bodyPr wrap="square" lIns="0" tIns="0" rIns="0" rtlCol="0">
            <a:spAutoFit/>
          </a:bodyPr>
          <a:lstStyle/>
          <a:p>
            <a:pPr>
              <a:lnSpc>
                <a:spcPts val="3300"/>
              </a:lnSpc>
              <a:tabLst/>
            </a:pPr>
            <a:r>
              <a:rPr lang="zh-CN" altLang="en-US" sz="3600" dirty="0" smtClean="0">
                <a:solidFill>
                  <a:srgbClr val="FFFFFF"/>
                </a:solidFill>
                <a:latin typeface="Times New Roman" pitchFamily="18" charset="0"/>
                <a:cs typeface="Times New Roman" pitchFamily="18" charset="0"/>
              </a:rPr>
              <a:t>欢迎</a:t>
            </a:r>
            <a:r>
              <a:rPr lang="en-US" altLang="zh-CN" sz="3600" dirty="0" smtClean="0">
                <a:solidFill>
                  <a:srgbClr val="FFFFFF"/>
                </a:solidFill>
                <a:latin typeface="Times New Roman" pitchFamily="18" charset="0"/>
                <a:cs typeface="Times New Roman" pitchFamily="18" charset="0"/>
              </a:rPr>
              <a: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63"/>
            <a:ext cx="10080625" cy="7561326"/>
          </a:xfrm>
          <a:custGeom>
            <a:avLst/>
            <a:gdLst>
              <a:gd name="connsiteX0" fmla="*/ 0 w 10080625"/>
              <a:gd name="connsiteY0" fmla="*/ 7561326 h 7561326"/>
              <a:gd name="connsiteX1" fmla="*/ 10080625 w 10080625"/>
              <a:gd name="connsiteY1" fmla="*/ 7561326 h 7561326"/>
              <a:gd name="connsiteX2" fmla="*/ 10080625 w 10080625"/>
              <a:gd name="connsiteY2" fmla="*/ 0 h 7561326"/>
              <a:gd name="connsiteX3" fmla="*/ 0 w 10080625"/>
              <a:gd name="connsiteY3" fmla="*/ 0 h 7561326"/>
              <a:gd name="connsiteX4" fmla="*/ 0 w 10080625"/>
              <a:gd name="connsiteY4" fmla="*/ 7561326 h 756132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080625" h="7561326">
                <a:moveTo>
                  <a:pt x="0" y="7561326"/>
                </a:moveTo>
                <a:lnTo>
                  <a:pt x="10080625" y="7561326"/>
                </a:lnTo>
                <a:lnTo>
                  <a:pt x="10080625" y="0"/>
                </a:lnTo>
                <a:lnTo>
                  <a:pt x="0" y="0"/>
                </a:lnTo>
                <a:lnTo>
                  <a:pt x="0" y="7561326"/>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442912" y="1254125"/>
            <a:ext cx="9190037" cy="19050"/>
          </a:xfrm>
          <a:custGeom>
            <a:avLst/>
            <a:gdLst>
              <a:gd name="connsiteX0" fmla="*/ 6350 w 9190037"/>
              <a:gd name="connsiteY0" fmla="*/ 6350 h 19050"/>
              <a:gd name="connsiteX1" fmla="*/ 9183687 w 9190037"/>
              <a:gd name="connsiteY1" fmla="*/ 6350 h 19050"/>
            </a:gdLst>
            <a:ahLst/>
            <a:cxnLst>
              <a:cxn ang="0">
                <a:pos x="connsiteX0" y="connsiteY0"/>
              </a:cxn>
              <a:cxn ang="1">
                <a:pos x="connsiteX1" y="connsiteY1"/>
              </a:cxn>
            </a:cxnLst>
            <a:rect l="l" t="t" r="r" b="b"/>
            <a:pathLst>
              <a:path w="9190037" h="19050">
                <a:moveTo>
                  <a:pt x="6350" y="6350"/>
                </a:moveTo>
                <a:lnTo>
                  <a:pt x="9183687" y="6350"/>
                </a:lnTo>
              </a:path>
            </a:pathLst>
          </a:custGeom>
          <a:ln w="12700">
            <a:solidFill>
              <a:srgbClr val="093E6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76200" y="5842000"/>
            <a:ext cx="2730500" cy="1718564"/>
          </a:xfrm>
          <a:prstGeom prst="rect">
            <a:avLst/>
          </a:prstGeom>
          <a:noFill/>
        </p:spPr>
      </p:pic>
      <p:pic>
        <p:nvPicPr>
          <p:cNvPr id="5" name="Picture 3"/>
          <p:cNvPicPr>
            <a:picLocks noChangeAspect="1" noChangeArrowheads="1"/>
          </p:cNvPicPr>
          <p:nvPr/>
        </p:nvPicPr>
        <p:blipFill>
          <a:blip r:embed="rId3" cstate="print"/>
          <a:srcRect/>
          <a:stretch>
            <a:fillRect/>
          </a:stretch>
        </p:blipFill>
        <p:spPr bwMode="auto">
          <a:xfrm>
            <a:off x="8318500" y="622300"/>
            <a:ext cx="1308100" cy="279400"/>
          </a:xfrm>
          <a:prstGeom prst="rect">
            <a:avLst/>
          </a:prstGeom>
          <a:noFill/>
        </p:spPr>
      </p:pic>
      <p:pic>
        <p:nvPicPr>
          <p:cNvPr id="6" name="Picture 3"/>
          <p:cNvPicPr>
            <a:picLocks noChangeAspect="1" noChangeArrowheads="1"/>
          </p:cNvPicPr>
          <p:nvPr/>
        </p:nvPicPr>
        <p:blipFill>
          <a:blip r:embed="rId4" cstate="print"/>
          <a:srcRect/>
          <a:stretch>
            <a:fillRect/>
          </a:stretch>
        </p:blipFill>
        <p:spPr bwMode="auto">
          <a:xfrm>
            <a:off x="4114800" y="2197100"/>
            <a:ext cx="5613400" cy="4991100"/>
          </a:xfrm>
          <a:prstGeom prst="rect">
            <a:avLst/>
          </a:prstGeom>
          <a:noFill/>
        </p:spPr>
      </p:pic>
      <p:sp>
        <p:nvSpPr>
          <p:cNvPr id="2" name="TextBox 1"/>
          <p:cNvSpPr txBox="1"/>
          <p:nvPr/>
        </p:nvSpPr>
        <p:spPr>
          <a:xfrm>
            <a:off x="431800" y="1485900"/>
            <a:ext cx="1968488" cy="251351"/>
          </a:xfrm>
          <a:prstGeom prst="rect">
            <a:avLst/>
          </a:prstGeom>
          <a:noFill/>
        </p:spPr>
        <p:txBody>
          <a:bodyPr wrap="none" lIns="0" tIns="0" rIns="0" rtlCol="0">
            <a:spAutoFit/>
          </a:bodyPr>
          <a:lstStyle/>
          <a:p>
            <a:pPr>
              <a:lnSpc>
                <a:spcPts val="1600"/>
              </a:lnSpc>
              <a:tabLst/>
            </a:pPr>
            <a:r>
              <a:rPr lang="zh-CN" altLang="en-US" sz="1800" dirty="0" smtClean="0">
                <a:solidFill>
                  <a:srgbClr val="093E69"/>
                </a:solidFill>
                <a:latin typeface="Times New Roman" pitchFamily="18" charset="0"/>
                <a:cs typeface="Times New Roman" pitchFamily="18" charset="0"/>
              </a:rPr>
              <a:t>业务领域： 部件</a:t>
            </a:r>
            <a:r>
              <a:rPr lang="en-US" altLang="zh-CN" sz="1800" dirty="0" smtClean="0">
                <a:solidFill>
                  <a:srgbClr val="093E69"/>
                </a:solidFill>
                <a:latin typeface="Times New Roman" pitchFamily="18" charset="0"/>
                <a:cs typeface="Times New Roman" pitchFamily="18" charset="0"/>
              </a:rPr>
              <a:t>1/2</a:t>
            </a:r>
          </a:p>
        </p:txBody>
      </p:sp>
      <p:sp>
        <p:nvSpPr>
          <p:cNvPr id="7" name="TextBox 1"/>
          <p:cNvSpPr txBox="1"/>
          <p:nvPr/>
        </p:nvSpPr>
        <p:spPr>
          <a:xfrm>
            <a:off x="431800" y="2235200"/>
            <a:ext cx="177800" cy="2171700"/>
          </a:xfrm>
          <a:prstGeom prst="rect">
            <a:avLst/>
          </a:prstGeom>
          <a:noFill/>
        </p:spPr>
        <p:txBody>
          <a:bodyPr wrap="none" lIns="0" tIns="0" rIns="0" rtlCol="0">
            <a:spAutoFit/>
          </a:bodyPr>
          <a:lstStyle/>
          <a:p>
            <a:pPr>
              <a:lnSpc>
                <a:spcPts val="1600"/>
              </a:lnSpc>
              <a:tabLst/>
            </a:pPr>
            <a:r>
              <a:rPr lang="en-US" altLang="zh-CN" sz="1500" dirty="0" smtClean="0">
                <a:solidFill>
                  <a:srgbClr val="A0A0A2"/>
                </a:solidFill>
                <a:latin typeface="Times New Roman" pitchFamily="18" charset="0"/>
                <a:cs typeface="Times New Roman" pitchFamily="18" charset="0"/>
              </a:rPr>
              <a:t>►</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900"/>
              </a:lnSpc>
              <a:tabLst/>
            </a:pPr>
            <a:r>
              <a:rPr lang="en-US" altLang="zh-CN" sz="1500" dirty="0" smtClean="0">
                <a:solidFill>
                  <a:srgbClr val="A0A0A2"/>
                </a:solidFill>
                <a:latin typeface="Times New Roman" pitchFamily="18" charset="0"/>
                <a:cs typeface="Times New Roman" pitchFamily="18" charset="0"/>
              </a:rPr>
              <a:t>►</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500"/>
              </a:lnSpc>
              <a:tabLst/>
            </a:pPr>
            <a:r>
              <a:rPr lang="en-US" altLang="zh-CN" sz="1500" dirty="0" smtClean="0">
                <a:solidFill>
                  <a:srgbClr val="A0A0A2"/>
                </a:solidFill>
                <a:latin typeface="Times New Roman" pitchFamily="18" charset="0"/>
                <a:cs typeface="Times New Roman" pitchFamily="18" charset="0"/>
              </a:rPr>
              <a:t>►</a:t>
            </a:r>
          </a:p>
        </p:txBody>
      </p:sp>
      <p:sp>
        <p:nvSpPr>
          <p:cNvPr id="8" name="TextBox 1"/>
          <p:cNvSpPr txBox="1"/>
          <p:nvPr/>
        </p:nvSpPr>
        <p:spPr>
          <a:xfrm>
            <a:off x="876300" y="2273300"/>
            <a:ext cx="3077766" cy="2303195"/>
          </a:xfrm>
          <a:prstGeom prst="rect">
            <a:avLst/>
          </a:prstGeom>
          <a:noFill/>
        </p:spPr>
        <p:txBody>
          <a:bodyPr wrap="none" lIns="0" tIns="0" rIns="0" rtlCol="0">
            <a:spAutoFit/>
          </a:bodyPr>
          <a:lstStyle/>
          <a:p>
            <a:pPr>
              <a:lnSpc>
                <a:spcPts val="1300"/>
              </a:lnSpc>
              <a:tabLst/>
            </a:pPr>
            <a:r>
              <a:rPr lang="zh-CN" altLang="en-US" sz="1500" dirty="0" smtClean="0">
                <a:solidFill>
                  <a:srgbClr val="4D4D4D"/>
                </a:solidFill>
                <a:latin typeface="Times New Roman" pitchFamily="18" charset="0"/>
                <a:cs typeface="Times New Roman" pitchFamily="18" charset="0"/>
              </a:rPr>
              <a:t>洛登巴克生产和办公区域面积</a:t>
            </a:r>
            <a:r>
              <a:rPr lang="en-US" altLang="zh-CN" sz="1500" dirty="0" smtClean="0">
                <a:solidFill>
                  <a:srgbClr val="4D4D4D"/>
                </a:solidFill>
                <a:latin typeface="Times New Roman" pitchFamily="18" charset="0"/>
                <a:cs typeface="Times New Roman" pitchFamily="18" charset="0"/>
              </a:rPr>
              <a:t>:</a:t>
            </a:r>
          </a:p>
          <a:p>
            <a:pPr>
              <a:lnSpc>
                <a:spcPts val="1800"/>
              </a:lnSpc>
              <a:tabLst/>
            </a:pPr>
            <a:r>
              <a:rPr lang="en-US" altLang="zh-CN" sz="1500" dirty="0" smtClean="0">
                <a:solidFill>
                  <a:srgbClr val="4D4D4D"/>
                </a:solidFill>
                <a:latin typeface="Times New Roman" pitchFamily="18" charset="0"/>
                <a:cs typeface="Times New Roman" pitchFamily="18" charset="0"/>
              </a:rPr>
              <a:t>6310</a:t>
            </a:r>
            <a:r>
              <a:rPr lang="en-US" altLang="zh-CN" sz="1500" dirty="0" smtClean="0">
                <a:latin typeface="Times New Roman" pitchFamily="18" charset="0"/>
                <a:cs typeface="Times New Roman" pitchFamily="18" charset="0"/>
              </a:rPr>
              <a:t> </a:t>
            </a:r>
            <a:r>
              <a:rPr lang="zh-CN" altLang="en-US" sz="1500" dirty="0" smtClean="0">
                <a:solidFill>
                  <a:srgbClr val="4D4D4D"/>
                </a:solidFill>
                <a:latin typeface="Times New Roman" pitchFamily="18" charset="0"/>
                <a:cs typeface="Times New Roman" pitchFamily="18" charset="0"/>
              </a:rPr>
              <a:t>㎡</a:t>
            </a:r>
            <a:endParaRPr lang="en-US" altLang="zh-CN" sz="1500" dirty="0" smtClean="0">
              <a:solidFill>
                <a:srgbClr val="4D4D4D"/>
              </a:solidFill>
              <a:latin typeface="Times New Roman" pitchFamily="18" charset="0"/>
              <a:cs typeface="Times New Roman" pitchFamily="18" charset="0"/>
            </a:endParaRPr>
          </a:p>
          <a:p>
            <a:pPr>
              <a:lnSpc>
                <a:spcPts val="1000"/>
              </a:lnSpc>
            </a:pPr>
            <a:endParaRPr lang="en-US" altLang="zh-CN" dirty="0" smtClean="0"/>
          </a:p>
          <a:p>
            <a:pPr>
              <a:lnSpc>
                <a:spcPts val="1000"/>
              </a:lnSpc>
            </a:pPr>
            <a:endParaRPr lang="en-US" altLang="zh-CN" dirty="0" smtClean="0"/>
          </a:p>
          <a:p>
            <a:pPr>
              <a:lnSpc>
                <a:spcPts val="2100"/>
              </a:lnSpc>
              <a:tabLst/>
            </a:pPr>
            <a:r>
              <a:rPr lang="zh-CN" altLang="en-US" sz="1500" dirty="0" smtClean="0">
                <a:solidFill>
                  <a:srgbClr val="4D4D4D"/>
                </a:solidFill>
                <a:latin typeface="Times New Roman" pitchFamily="18" charset="0"/>
                <a:cs typeface="Times New Roman" pitchFamily="18" charset="0"/>
              </a:rPr>
              <a:t>碳纤维增强塑料丝缠绕技术、加工和</a:t>
            </a:r>
            <a:endParaRPr lang="en-US" altLang="zh-CN" sz="1500" dirty="0" smtClean="0">
              <a:solidFill>
                <a:srgbClr val="4D4D4D"/>
              </a:solidFill>
              <a:latin typeface="Times New Roman" pitchFamily="18" charset="0"/>
              <a:cs typeface="Times New Roman" pitchFamily="18" charset="0"/>
            </a:endParaRPr>
          </a:p>
          <a:p>
            <a:pPr>
              <a:lnSpc>
                <a:spcPts val="2100"/>
              </a:lnSpc>
              <a:tabLst/>
            </a:pPr>
            <a:r>
              <a:rPr lang="zh-CN" altLang="en-US" sz="1500" dirty="0" smtClean="0">
                <a:solidFill>
                  <a:srgbClr val="4D4D4D"/>
                </a:solidFill>
                <a:latin typeface="Times New Roman" pitchFamily="18" charset="0"/>
                <a:cs typeface="Times New Roman" pitchFamily="18" charset="0"/>
              </a:rPr>
              <a:t>连接技术</a:t>
            </a:r>
            <a:endParaRPr lang="en-US" altLang="zh-CN" sz="1500" dirty="0" smtClean="0">
              <a:solidFill>
                <a:srgbClr val="4D4D4D"/>
              </a:solidFill>
              <a:latin typeface="Times New Roman" pitchFamily="18" charset="0"/>
              <a:cs typeface="Times New Roman" pitchFamily="18" charset="0"/>
            </a:endParaRPr>
          </a:p>
          <a:p>
            <a:pPr>
              <a:lnSpc>
                <a:spcPts val="1000"/>
              </a:lnSpc>
            </a:pPr>
            <a:endParaRPr lang="en-US" altLang="zh-CN" dirty="0" smtClean="0"/>
          </a:p>
          <a:p>
            <a:pPr>
              <a:lnSpc>
                <a:spcPts val="1000"/>
              </a:lnSpc>
            </a:pPr>
            <a:endParaRPr lang="en-US" altLang="zh-CN" dirty="0" smtClean="0"/>
          </a:p>
          <a:p>
            <a:pPr>
              <a:lnSpc>
                <a:spcPts val="2100"/>
              </a:lnSpc>
              <a:tabLst/>
            </a:pPr>
            <a:r>
              <a:rPr lang="zh-CN" altLang="en-US" sz="1500" dirty="0" smtClean="0">
                <a:solidFill>
                  <a:srgbClr val="4D4D4D"/>
                </a:solidFill>
                <a:latin typeface="Times New Roman" pitchFamily="18" charset="0"/>
                <a:cs typeface="Times New Roman" pitchFamily="18" charset="0"/>
              </a:rPr>
              <a:t>超现代化的生产设施可使生产的</a:t>
            </a:r>
            <a:endParaRPr lang="en-US" altLang="zh-CN" sz="1500" dirty="0" smtClean="0">
              <a:solidFill>
                <a:srgbClr val="4D4D4D"/>
              </a:solidFill>
              <a:latin typeface="Times New Roman" pitchFamily="18" charset="0"/>
              <a:cs typeface="Times New Roman" pitchFamily="18" charset="0"/>
            </a:endParaRPr>
          </a:p>
          <a:p>
            <a:pPr>
              <a:lnSpc>
                <a:spcPts val="2100"/>
              </a:lnSpc>
              <a:tabLst/>
            </a:pPr>
            <a:r>
              <a:rPr lang="zh-CN" altLang="en-US" sz="1600" dirty="0" smtClean="0"/>
              <a:t>碳纤维复合材料管材长达</a:t>
            </a:r>
            <a:r>
              <a:rPr lang="en-US" altLang="zh-CN" sz="1600" dirty="0" smtClean="0"/>
              <a:t>12m,</a:t>
            </a:r>
          </a:p>
          <a:p>
            <a:pPr>
              <a:lnSpc>
                <a:spcPts val="2100"/>
              </a:lnSpc>
              <a:tabLst/>
            </a:pPr>
            <a:r>
              <a:rPr lang="zh-CN" altLang="en-US" sz="1600" dirty="0" smtClean="0"/>
              <a:t>工件长达</a:t>
            </a:r>
            <a:r>
              <a:rPr lang="en-US" altLang="zh-CN" sz="1600" dirty="0" smtClean="0"/>
              <a:t>15m,</a:t>
            </a:r>
            <a:r>
              <a:rPr lang="zh-CN" altLang="en-US" sz="1600" dirty="0" smtClean="0"/>
              <a:t>重量高达</a:t>
            </a:r>
            <a:r>
              <a:rPr lang="en-US" altLang="zh-CN" sz="1600" dirty="0" smtClean="0"/>
              <a:t>7</a:t>
            </a:r>
            <a:r>
              <a:rPr lang="zh-CN" altLang="en-US" sz="1600" dirty="0" smtClean="0"/>
              <a:t>吨。</a:t>
            </a:r>
            <a:endParaRPr lang="en-US" altLang="zh-CN" sz="1500" dirty="0" smtClean="0">
              <a:solidFill>
                <a:srgbClr val="4D4D4D"/>
              </a:solidFill>
              <a:latin typeface="Times New Roman" pitchFamily="18" charset="0"/>
              <a:cs typeface="Times New Roman" pitchFamily="18" charset="0"/>
            </a:endParaRPr>
          </a:p>
        </p:txBody>
      </p:sp>
      <p:sp>
        <p:nvSpPr>
          <p:cNvPr id="9" name="TextBox 1"/>
          <p:cNvSpPr txBox="1"/>
          <p:nvPr/>
        </p:nvSpPr>
        <p:spPr>
          <a:xfrm>
            <a:off x="8661400" y="7048500"/>
            <a:ext cx="1066800" cy="419100"/>
          </a:xfrm>
          <a:prstGeom prst="rect">
            <a:avLst/>
          </a:prstGeom>
          <a:noFill/>
        </p:spPr>
        <p:txBody>
          <a:bodyPr wrap="none" lIns="0" tIns="0" rIns="0" rtlCol="0">
            <a:spAutoFit/>
          </a:bodyPr>
          <a:lstStyle/>
          <a:p>
            <a:pPr>
              <a:lnSpc>
                <a:spcPts val="700"/>
              </a:lnSpc>
              <a:tabLst>
                <a:tab pos="825500" algn="l"/>
              </a:tabLst>
            </a:pPr>
            <a:r>
              <a:rPr lang="en-US" altLang="zh-CN" sz="806" dirty="0" smtClean="0">
                <a:solidFill>
                  <a:srgbClr val="FFFFFF"/>
                </a:solidFill>
                <a:latin typeface="Times New Roman" pitchFamily="18" charset="0"/>
                <a:cs typeface="Times New Roman" pitchFamily="18" charset="0"/>
              </a:rPr>
              <a:t>Source:</a:t>
            </a:r>
            <a:r>
              <a:rPr lang="en-US" altLang="zh-CN" sz="806" dirty="0" smtClean="0">
                <a:latin typeface="Times New Roman" pitchFamily="18" charset="0"/>
                <a:cs typeface="Times New Roman" pitchFamily="18" charset="0"/>
              </a:rPr>
              <a:t> </a:t>
            </a:r>
            <a:r>
              <a:rPr lang="en-US" altLang="zh-CN" sz="806" dirty="0" smtClean="0">
                <a:solidFill>
                  <a:srgbClr val="FFFFFF"/>
                </a:solidFill>
                <a:latin typeface="Times New Roman" pitchFamily="18" charset="0"/>
                <a:cs typeface="Times New Roman" pitchFamily="18" charset="0"/>
              </a:rPr>
              <a:t>Google</a:t>
            </a:r>
            <a:r>
              <a:rPr lang="en-US" altLang="zh-CN" sz="806" dirty="0" smtClean="0">
                <a:latin typeface="Times New Roman" pitchFamily="18" charset="0"/>
                <a:cs typeface="Times New Roman" pitchFamily="18" charset="0"/>
              </a:rPr>
              <a:t> </a:t>
            </a:r>
            <a:r>
              <a:rPr lang="en-US" altLang="zh-CN" sz="806" dirty="0" smtClean="0">
                <a:solidFill>
                  <a:srgbClr val="FFFFFF"/>
                </a:solidFill>
                <a:latin typeface="Times New Roman" pitchFamily="18" charset="0"/>
                <a:cs typeface="Times New Roman" pitchFamily="18" charset="0"/>
              </a:rPr>
              <a:t>Maps</a:t>
            </a:r>
          </a:p>
          <a:p>
            <a:pPr>
              <a:lnSpc>
                <a:spcPts val="1000"/>
              </a:lnSpc>
            </a:pPr>
            <a:endParaRPr lang="en-US" altLang="zh-CN" dirty="0" smtClean="0"/>
          </a:p>
          <a:p>
            <a:pPr>
              <a:lnSpc>
                <a:spcPts val="1600"/>
              </a:lnSpc>
              <a:tabLst>
                <a:tab pos="825500" algn="l"/>
              </a:tabLst>
            </a:pPr>
            <a:r>
              <a:rPr lang="en-US" altLang="zh-CN" dirty="0" smtClean="0"/>
              <a:t>	</a:t>
            </a:r>
            <a:r>
              <a:rPr lang="en-US" altLang="zh-CN" sz="998" dirty="0" smtClean="0">
                <a:solidFill>
                  <a:srgbClr val="58585A"/>
                </a:solidFill>
                <a:latin typeface="Times New Roman" pitchFamily="18" charset="0"/>
                <a:cs typeface="Times New Roman" pitchFamily="18" charset="0"/>
              </a:rPr>
              <a:t>&gt;</a:t>
            </a:r>
            <a:r>
              <a:rPr lang="en-US" altLang="zh-CN" sz="998" dirty="0" smtClean="0">
                <a:latin typeface="Times New Roman" pitchFamily="18" charset="0"/>
                <a:cs typeface="Times New Roman" pitchFamily="18" charset="0"/>
              </a:rPr>
              <a:t> </a:t>
            </a:r>
            <a:r>
              <a:rPr lang="en-US" altLang="zh-CN" sz="998" dirty="0" smtClean="0">
                <a:solidFill>
                  <a:srgbClr val="58585A"/>
                </a:solidFill>
                <a:latin typeface="Times New Roman" pitchFamily="18" charset="0"/>
                <a:cs typeface="Times New Roman" pitchFamily="18" charset="0"/>
              </a:rPr>
              <a:t>10</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63"/>
            <a:ext cx="10080625" cy="7561326"/>
          </a:xfrm>
          <a:custGeom>
            <a:avLst/>
            <a:gdLst>
              <a:gd name="connsiteX0" fmla="*/ 0 w 10080625"/>
              <a:gd name="connsiteY0" fmla="*/ 7561326 h 7561326"/>
              <a:gd name="connsiteX1" fmla="*/ 10080625 w 10080625"/>
              <a:gd name="connsiteY1" fmla="*/ 7561326 h 7561326"/>
              <a:gd name="connsiteX2" fmla="*/ 10080625 w 10080625"/>
              <a:gd name="connsiteY2" fmla="*/ 0 h 7561326"/>
              <a:gd name="connsiteX3" fmla="*/ 0 w 10080625"/>
              <a:gd name="connsiteY3" fmla="*/ 0 h 7561326"/>
              <a:gd name="connsiteX4" fmla="*/ 0 w 10080625"/>
              <a:gd name="connsiteY4" fmla="*/ 7561326 h 756132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080625" h="7561326">
                <a:moveTo>
                  <a:pt x="0" y="7561326"/>
                </a:moveTo>
                <a:lnTo>
                  <a:pt x="10080625" y="7561326"/>
                </a:lnTo>
                <a:lnTo>
                  <a:pt x="10080625" y="0"/>
                </a:lnTo>
                <a:lnTo>
                  <a:pt x="0" y="0"/>
                </a:lnTo>
                <a:lnTo>
                  <a:pt x="0" y="7561326"/>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442912" y="1254125"/>
            <a:ext cx="9190037" cy="19050"/>
          </a:xfrm>
          <a:custGeom>
            <a:avLst/>
            <a:gdLst>
              <a:gd name="connsiteX0" fmla="*/ 6350 w 9190037"/>
              <a:gd name="connsiteY0" fmla="*/ 6350 h 19050"/>
              <a:gd name="connsiteX1" fmla="*/ 9183687 w 9190037"/>
              <a:gd name="connsiteY1" fmla="*/ 6350 h 19050"/>
            </a:gdLst>
            <a:ahLst/>
            <a:cxnLst>
              <a:cxn ang="0">
                <a:pos x="connsiteX0" y="connsiteY0"/>
              </a:cxn>
              <a:cxn ang="1">
                <a:pos x="connsiteX1" y="connsiteY1"/>
              </a:cxn>
            </a:cxnLst>
            <a:rect l="l" t="t" r="r" b="b"/>
            <a:pathLst>
              <a:path w="9190037" h="19050">
                <a:moveTo>
                  <a:pt x="6350" y="6350"/>
                </a:moveTo>
                <a:lnTo>
                  <a:pt x="9183687" y="6350"/>
                </a:lnTo>
              </a:path>
            </a:pathLst>
          </a:custGeom>
          <a:ln w="12700">
            <a:solidFill>
              <a:srgbClr val="093E6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95300" y="2197100"/>
            <a:ext cx="5524500" cy="4991100"/>
          </a:xfrm>
          <a:prstGeom prst="rect">
            <a:avLst/>
          </a:prstGeom>
          <a:noFill/>
        </p:spPr>
      </p:pic>
      <p:pic>
        <p:nvPicPr>
          <p:cNvPr id="5" name="Picture 3"/>
          <p:cNvPicPr>
            <a:picLocks noChangeAspect="1" noChangeArrowheads="1"/>
          </p:cNvPicPr>
          <p:nvPr/>
        </p:nvPicPr>
        <p:blipFill>
          <a:blip r:embed="rId3" cstate="print"/>
          <a:srcRect/>
          <a:stretch>
            <a:fillRect/>
          </a:stretch>
        </p:blipFill>
        <p:spPr bwMode="auto">
          <a:xfrm>
            <a:off x="8318500" y="622300"/>
            <a:ext cx="1308100" cy="279400"/>
          </a:xfrm>
          <a:prstGeom prst="rect">
            <a:avLst/>
          </a:prstGeom>
          <a:noFill/>
        </p:spPr>
      </p:pic>
      <p:sp>
        <p:nvSpPr>
          <p:cNvPr id="2" name="TextBox 1"/>
          <p:cNvSpPr txBox="1"/>
          <p:nvPr/>
        </p:nvSpPr>
        <p:spPr>
          <a:xfrm>
            <a:off x="431800" y="1485900"/>
            <a:ext cx="1910779" cy="251351"/>
          </a:xfrm>
          <a:prstGeom prst="rect">
            <a:avLst/>
          </a:prstGeom>
          <a:noFill/>
        </p:spPr>
        <p:txBody>
          <a:bodyPr wrap="none" lIns="0" tIns="0" rIns="0" rtlCol="0">
            <a:spAutoFit/>
          </a:bodyPr>
          <a:lstStyle/>
          <a:p>
            <a:pPr>
              <a:lnSpc>
                <a:spcPts val="1600"/>
              </a:lnSpc>
              <a:tabLst/>
            </a:pPr>
            <a:r>
              <a:rPr lang="zh-CN" altLang="en-US" sz="1800" dirty="0" smtClean="0">
                <a:solidFill>
                  <a:srgbClr val="093E69"/>
                </a:solidFill>
                <a:latin typeface="Times New Roman" pitchFamily="18" charset="0"/>
                <a:cs typeface="Times New Roman" pitchFamily="18" charset="0"/>
              </a:rPr>
              <a:t>业务领域：部件</a:t>
            </a:r>
            <a:r>
              <a:rPr lang="en-US" altLang="zh-CN" sz="1800" dirty="0" smtClean="0">
                <a:solidFill>
                  <a:srgbClr val="093E69"/>
                </a:solidFill>
                <a:latin typeface="Times New Roman" pitchFamily="18" charset="0"/>
                <a:cs typeface="Times New Roman" pitchFamily="18" charset="0"/>
              </a:rPr>
              <a:t>2/2</a:t>
            </a:r>
          </a:p>
        </p:txBody>
      </p:sp>
      <p:sp>
        <p:nvSpPr>
          <p:cNvPr id="6" name="TextBox 1"/>
          <p:cNvSpPr txBox="1"/>
          <p:nvPr/>
        </p:nvSpPr>
        <p:spPr>
          <a:xfrm>
            <a:off x="6223000" y="2209800"/>
            <a:ext cx="177800" cy="2349500"/>
          </a:xfrm>
          <a:prstGeom prst="rect">
            <a:avLst/>
          </a:prstGeom>
          <a:noFill/>
        </p:spPr>
        <p:txBody>
          <a:bodyPr wrap="none" lIns="0" tIns="0" rIns="0" rtlCol="0">
            <a:spAutoFit/>
          </a:bodyPr>
          <a:lstStyle/>
          <a:p>
            <a:pPr>
              <a:lnSpc>
                <a:spcPts val="1600"/>
              </a:lnSpc>
              <a:tabLst/>
            </a:pPr>
            <a:r>
              <a:rPr lang="en-US" altLang="zh-CN" sz="1500" dirty="0" smtClean="0">
                <a:solidFill>
                  <a:srgbClr val="A0A0A2"/>
                </a:solidFill>
                <a:latin typeface="Times New Roman" pitchFamily="18" charset="0"/>
                <a:cs typeface="Times New Roman" pitchFamily="18" charset="0"/>
              </a:rPr>
              <a:t>►</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300"/>
              </a:lnSpc>
              <a:tabLst/>
            </a:pPr>
            <a:r>
              <a:rPr lang="en-US" altLang="zh-CN" sz="1500" dirty="0" smtClean="0">
                <a:solidFill>
                  <a:srgbClr val="A0A0A2"/>
                </a:solidFill>
                <a:latin typeface="Times New Roman" pitchFamily="18" charset="0"/>
                <a:cs typeface="Times New Roman" pitchFamily="18" charset="0"/>
              </a:rPr>
              <a:t>►</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500"/>
              </a:lnSpc>
              <a:tabLst/>
            </a:pPr>
            <a:r>
              <a:rPr lang="en-US" altLang="zh-CN" sz="1500" dirty="0" smtClean="0">
                <a:solidFill>
                  <a:srgbClr val="A0A0A2"/>
                </a:solidFill>
                <a:latin typeface="Times New Roman" pitchFamily="18" charset="0"/>
                <a:cs typeface="Times New Roman" pitchFamily="18" charset="0"/>
              </a:rPr>
              <a:t>►</a:t>
            </a:r>
          </a:p>
        </p:txBody>
      </p:sp>
      <p:sp>
        <p:nvSpPr>
          <p:cNvPr id="7" name="TextBox 1"/>
          <p:cNvSpPr txBox="1"/>
          <p:nvPr/>
        </p:nvSpPr>
        <p:spPr>
          <a:xfrm>
            <a:off x="6667500" y="2247900"/>
            <a:ext cx="3462486" cy="4162678"/>
          </a:xfrm>
          <a:prstGeom prst="rect">
            <a:avLst/>
          </a:prstGeom>
          <a:noFill/>
        </p:spPr>
        <p:txBody>
          <a:bodyPr wrap="none" lIns="0" tIns="0" rIns="0" rtlCol="0">
            <a:spAutoFit/>
          </a:bodyPr>
          <a:lstStyle/>
          <a:p>
            <a:pPr>
              <a:lnSpc>
                <a:spcPts val="1300"/>
              </a:lnSpc>
              <a:tabLst>
                <a:tab pos="863600" algn="l"/>
                <a:tab pos="2819400" algn="l"/>
              </a:tabLst>
            </a:pPr>
            <a:r>
              <a:rPr lang="zh-CN" altLang="en-US" sz="1500" dirty="0" smtClean="0">
                <a:solidFill>
                  <a:srgbClr val="454544"/>
                </a:solidFill>
                <a:latin typeface="Times New Roman" pitchFamily="18" charset="0"/>
                <a:cs typeface="Times New Roman" pitchFamily="18" charset="0"/>
              </a:rPr>
              <a:t>碳纤维复合材料</a:t>
            </a:r>
            <a:r>
              <a:rPr lang="zh-CN" altLang="en-US" sz="1500" dirty="0" smtClean="0">
                <a:latin typeface="Times New Roman" pitchFamily="18" charset="0"/>
                <a:cs typeface="Times New Roman" pitchFamily="18" charset="0"/>
              </a:rPr>
              <a:t>专业技术，从开发到</a:t>
            </a:r>
            <a:endParaRPr lang="en-US" altLang="zh-CN" sz="1500" dirty="0" smtClean="0">
              <a:latin typeface="Times New Roman" pitchFamily="18" charset="0"/>
              <a:cs typeface="Times New Roman" pitchFamily="18" charset="0"/>
            </a:endParaRPr>
          </a:p>
          <a:p>
            <a:pPr>
              <a:lnSpc>
                <a:spcPts val="1300"/>
              </a:lnSpc>
              <a:tabLst>
                <a:tab pos="863600" algn="l"/>
                <a:tab pos="2819400" algn="l"/>
              </a:tabLst>
            </a:pPr>
            <a:endParaRPr lang="en-US" altLang="zh-CN" sz="1500" dirty="0" smtClean="0">
              <a:latin typeface="Times New Roman" pitchFamily="18" charset="0"/>
              <a:cs typeface="Times New Roman" pitchFamily="18" charset="0"/>
            </a:endParaRPr>
          </a:p>
          <a:p>
            <a:pPr>
              <a:lnSpc>
                <a:spcPts val="1300"/>
              </a:lnSpc>
              <a:tabLst>
                <a:tab pos="863600" algn="l"/>
                <a:tab pos="2819400" algn="l"/>
              </a:tabLst>
            </a:pPr>
            <a:r>
              <a:rPr lang="zh-CN" altLang="en-US" sz="1500" dirty="0" smtClean="0">
                <a:latin typeface="Times New Roman" pitchFamily="18" charset="0"/>
                <a:cs typeface="Times New Roman" pitchFamily="18" charset="0"/>
              </a:rPr>
              <a:t>原型构建，再到小系列生产。</a:t>
            </a:r>
            <a:endParaRPr lang="en-US" altLang="zh-CN" sz="1500" dirty="0" smtClean="0">
              <a:solidFill>
                <a:srgbClr val="454544"/>
              </a:solidFill>
              <a:latin typeface="Times New Roman" pitchFamily="18" charset="0"/>
              <a:cs typeface="Times New Roman" pitchFamily="18" charset="0"/>
            </a:endParaRPr>
          </a:p>
          <a:p>
            <a:pPr>
              <a:lnSpc>
                <a:spcPts val="1000"/>
              </a:lnSpc>
            </a:pPr>
            <a:endParaRPr lang="en-US" altLang="zh-CN" dirty="0" smtClean="0"/>
          </a:p>
          <a:p>
            <a:pPr>
              <a:lnSpc>
                <a:spcPts val="1000"/>
              </a:lnSpc>
            </a:pPr>
            <a:endParaRPr lang="en-US" altLang="zh-CN" dirty="0" smtClean="0"/>
          </a:p>
          <a:p>
            <a:pPr>
              <a:lnSpc>
                <a:spcPts val="1900"/>
              </a:lnSpc>
              <a:tabLst>
                <a:tab pos="863600" algn="l"/>
                <a:tab pos="2819400" algn="l"/>
              </a:tabLst>
            </a:pPr>
            <a:r>
              <a:rPr lang="zh-CN" altLang="en-US" sz="1500" dirty="0" smtClean="0">
                <a:solidFill>
                  <a:srgbClr val="454544"/>
                </a:solidFill>
                <a:latin typeface="Times New Roman" pitchFamily="18" charset="0"/>
                <a:cs typeface="Times New Roman" pitchFamily="18" charset="0"/>
              </a:rPr>
              <a:t>生产由碳纤维复合材料制成的管材、</a:t>
            </a:r>
            <a:r>
              <a:rPr lang="en-US" altLang="zh-CN" sz="1500" dirty="0" smtClean="0">
                <a:latin typeface="Times New Roman" pitchFamily="18" charset="0"/>
                <a:cs typeface="Times New Roman" pitchFamily="18" charset="0"/>
              </a:rPr>
              <a:t> </a:t>
            </a:r>
          </a:p>
          <a:p>
            <a:pPr>
              <a:lnSpc>
                <a:spcPts val="1900"/>
              </a:lnSpc>
              <a:tabLst>
                <a:tab pos="863600" algn="l"/>
                <a:tab pos="2819400" algn="l"/>
              </a:tabLst>
            </a:pPr>
            <a:r>
              <a:rPr lang="zh-CN" altLang="en-US" sz="1500" dirty="0" smtClean="0">
                <a:solidFill>
                  <a:srgbClr val="454544"/>
                </a:solidFill>
                <a:latin typeface="Times New Roman" pitchFamily="18" charset="0"/>
                <a:cs typeface="Times New Roman" pitchFamily="18" charset="0"/>
              </a:rPr>
              <a:t>异性材、棒材、结构体、体驱动轴、</a:t>
            </a:r>
            <a:r>
              <a:rPr lang="en-US" altLang="zh-CN" sz="1500" dirty="0" smtClean="0">
                <a:latin typeface="Times New Roman" pitchFamily="18" charset="0"/>
                <a:cs typeface="Times New Roman" pitchFamily="18" charset="0"/>
              </a:rPr>
              <a:t> </a:t>
            </a:r>
          </a:p>
          <a:p>
            <a:pPr>
              <a:lnSpc>
                <a:spcPts val="1900"/>
              </a:lnSpc>
              <a:tabLst>
                <a:tab pos="863600" algn="l"/>
                <a:tab pos="2819400" algn="l"/>
              </a:tabLst>
            </a:pPr>
            <a:r>
              <a:rPr lang="zh-CN" altLang="en-US" sz="1500" dirty="0" smtClean="0">
                <a:solidFill>
                  <a:srgbClr val="454544"/>
                </a:solidFill>
                <a:latin typeface="Times New Roman" pitchFamily="18" charset="0"/>
                <a:cs typeface="Times New Roman" pitchFamily="18" charset="0"/>
              </a:rPr>
              <a:t>滚轴和冲压制品。</a:t>
            </a:r>
            <a:endParaRPr lang="en-US" altLang="zh-CN" dirty="0" smtClean="0"/>
          </a:p>
          <a:p>
            <a:pPr>
              <a:lnSpc>
                <a:spcPts val="1000"/>
              </a:lnSpc>
            </a:pPr>
            <a:endParaRPr lang="en-US" altLang="zh-CN" dirty="0" smtClean="0"/>
          </a:p>
          <a:p>
            <a:pPr>
              <a:lnSpc>
                <a:spcPts val="1900"/>
              </a:lnSpc>
              <a:tabLst>
                <a:tab pos="863600" algn="l"/>
                <a:tab pos="2819400" algn="l"/>
              </a:tabLst>
            </a:pPr>
            <a:r>
              <a:rPr lang="zh-CN" altLang="en-US" sz="1500" dirty="0" smtClean="0">
                <a:solidFill>
                  <a:srgbClr val="454544"/>
                </a:solidFill>
                <a:latin typeface="Times New Roman" pitchFamily="18" charset="0"/>
                <a:cs typeface="Times New Roman" pitchFamily="18" charset="0"/>
              </a:rPr>
              <a:t>专业从事机械工程、机床制造和驱动技术</a:t>
            </a:r>
            <a:endParaRPr lang="en-US" altLang="zh-CN" sz="1500" dirty="0" smtClean="0">
              <a:solidFill>
                <a:srgbClr val="454544"/>
              </a:solidFill>
              <a:latin typeface="Times New Roman" pitchFamily="18" charset="0"/>
              <a:cs typeface="Times New Roman" pitchFamily="18" charset="0"/>
            </a:endParaRPr>
          </a:p>
          <a:p>
            <a:pPr>
              <a:lnSpc>
                <a:spcPts val="1900"/>
              </a:lnSpc>
              <a:tabLst>
                <a:tab pos="863600" algn="l"/>
                <a:tab pos="2819400" algn="l"/>
              </a:tabLst>
            </a:pPr>
            <a:r>
              <a:rPr lang="en-US" altLang="zh-CN" sz="1500" dirty="0" smtClean="0">
                <a:solidFill>
                  <a:srgbClr val="454544"/>
                </a:solidFill>
                <a:latin typeface="Times New Roman" pitchFamily="18" charset="0"/>
                <a:cs typeface="Times New Roman" pitchFamily="18" charset="0"/>
              </a:rPr>
              <a:t>(</a:t>
            </a:r>
            <a:r>
              <a:rPr lang="zh-CN" altLang="en-US" sz="1500" dirty="0" smtClean="0">
                <a:solidFill>
                  <a:srgbClr val="454544"/>
                </a:solidFill>
                <a:latin typeface="Times New Roman" pitchFamily="18" charset="0"/>
                <a:cs typeface="Times New Roman" pitchFamily="18" charset="0"/>
              </a:rPr>
              <a:t>例如：</a:t>
            </a:r>
            <a:r>
              <a:rPr lang="zh-CN" altLang="en-US" sz="1600" dirty="0" smtClean="0"/>
              <a:t>运输、工业、汽车行业）以及</a:t>
            </a:r>
            <a:endParaRPr lang="en-US" altLang="zh-CN" sz="1600" dirty="0" smtClean="0"/>
          </a:p>
          <a:p>
            <a:pPr>
              <a:lnSpc>
                <a:spcPts val="1900"/>
              </a:lnSpc>
              <a:tabLst>
                <a:tab pos="863600" algn="l"/>
                <a:tab pos="2819400" algn="l"/>
              </a:tabLst>
            </a:pPr>
            <a:r>
              <a:rPr lang="zh-CN" altLang="en-US" sz="1600" dirty="0" smtClean="0"/>
              <a:t>工具和自动化技术</a:t>
            </a:r>
            <a:endParaRPr lang="en-US" altLang="zh-CN" sz="1500" dirty="0" smtClean="0">
              <a:solidFill>
                <a:srgbClr val="454544"/>
              </a:solidFill>
              <a:latin typeface="Times New Roman" pitchFamily="18" charset="0"/>
              <a:cs typeface="Times New Roman" pitchFamily="18" charset="0"/>
            </a:endParaRP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900"/>
              </a:lnSpc>
              <a:tabLst>
                <a:tab pos="863600" algn="l"/>
                <a:tab pos="2819400" algn="l"/>
              </a:tabLst>
            </a:pPr>
            <a:r>
              <a:rPr lang="en-US" altLang="zh-CN" dirty="0" smtClean="0"/>
              <a:t>	</a:t>
            </a:r>
            <a:r>
              <a:rPr lang="en-US" altLang="zh-CN" sz="1800" dirty="0" smtClean="0">
                <a:solidFill>
                  <a:srgbClr val="A0A0A2"/>
                </a:solidFill>
                <a:latin typeface="Times New Roman" pitchFamily="18" charset="0"/>
                <a:cs typeface="Times New Roman" pitchFamily="18" charset="0"/>
                <a:hlinkClick r:id="rId4" action="ppaction://hlinksldjump"/>
              </a:rPr>
              <a:t>Back</a:t>
            </a:r>
            <a:r>
              <a:rPr lang="en-US" altLang="zh-CN" sz="1800" dirty="0" smtClean="0">
                <a:latin typeface="Times New Roman" pitchFamily="18" charset="0"/>
                <a:cs typeface="Times New Roman" pitchFamily="18" charset="0"/>
              </a:rPr>
              <a:t> </a:t>
            </a:r>
            <a:r>
              <a:rPr lang="en-US" altLang="zh-CN" sz="1800" dirty="0" smtClean="0">
                <a:solidFill>
                  <a:srgbClr val="A0A0A2"/>
                </a:solidFill>
                <a:latin typeface="Times New Roman" pitchFamily="18" charset="0"/>
                <a:cs typeface="Times New Roman" pitchFamily="18" charset="0"/>
                <a:hlinkClick r:id="rId4" action="ppaction://hlinksldjump"/>
              </a:rPr>
              <a:t>to</a:t>
            </a:r>
            <a:r>
              <a:rPr lang="en-US" altLang="zh-CN" sz="1800" dirty="0" smtClean="0">
                <a:latin typeface="Times New Roman" pitchFamily="18" charset="0"/>
                <a:cs typeface="Times New Roman" pitchFamily="18" charset="0"/>
              </a:rPr>
              <a:t> </a:t>
            </a:r>
            <a:r>
              <a:rPr lang="en-US" altLang="zh-CN" sz="1800" dirty="0" smtClean="0">
                <a:solidFill>
                  <a:srgbClr val="A0A0A2"/>
                </a:solidFill>
                <a:latin typeface="Times New Roman" pitchFamily="18" charset="0"/>
                <a:cs typeface="Times New Roman" pitchFamily="18" charset="0"/>
                <a:hlinkClick r:id="rId4" action="ppaction://hlinksldjump"/>
              </a:rPr>
              <a:t>Overview</a:t>
            </a:r>
          </a:p>
          <a:p>
            <a:pPr>
              <a:lnSpc>
                <a:spcPts val="1000"/>
              </a:lnSpc>
            </a:pPr>
            <a:endParaRPr lang="en-US" altLang="zh-CN" dirty="0" smtClean="0"/>
          </a:p>
          <a:p>
            <a:pPr>
              <a:lnSpc>
                <a:spcPts val="900"/>
              </a:lnSpc>
              <a:tabLst>
                <a:tab pos="863600" algn="l"/>
                <a:tab pos="2819400" algn="l"/>
              </a:tabLst>
            </a:pPr>
            <a:r>
              <a:rPr lang="en-US" altLang="zh-CN" dirty="0" smtClean="0"/>
              <a:t>		</a:t>
            </a:r>
            <a:r>
              <a:rPr lang="en-US" altLang="zh-CN" sz="998" dirty="0" smtClean="0">
                <a:solidFill>
                  <a:srgbClr val="58585A"/>
                </a:solidFill>
                <a:latin typeface="Times New Roman" pitchFamily="18" charset="0"/>
                <a:cs typeface="Times New Roman" pitchFamily="18" charset="0"/>
              </a:rPr>
              <a:t>&gt;</a:t>
            </a:r>
            <a:r>
              <a:rPr lang="en-US" altLang="zh-CN" sz="998" dirty="0" smtClean="0">
                <a:latin typeface="Times New Roman" pitchFamily="18" charset="0"/>
                <a:cs typeface="Times New Roman" pitchFamily="18" charset="0"/>
              </a:rPr>
              <a:t> </a:t>
            </a:r>
            <a:r>
              <a:rPr lang="en-US" altLang="zh-CN" sz="998" dirty="0" smtClean="0">
                <a:solidFill>
                  <a:srgbClr val="58585A"/>
                </a:solidFill>
                <a:latin typeface="Times New Roman" pitchFamily="18" charset="0"/>
                <a:cs typeface="Times New Roman" pitchFamily="18" charset="0"/>
              </a:rPr>
              <a:t>11</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63"/>
            <a:ext cx="10080625" cy="7561326"/>
          </a:xfrm>
          <a:custGeom>
            <a:avLst/>
            <a:gdLst>
              <a:gd name="connsiteX0" fmla="*/ 0 w 10080625"/>
              <a:gd name="connsiteY0" fmla="*/ 7561326 h 7561326"/>
              <a:gd name="connsiteX1" fmla="*/ 10080625 w 10080625"/>
              <a:gd name="connsiteY1" fmla="*/ 7561326 h 7561326"/>
              <a:gd name="connsiteX2" fmla="*/ 10080625 w 10080625"/>
              <a:gd name="connsiteY2" fmla="*/ 0 h 7561326"/>
              <a:gd name="connsiteX3" fmla="*/ 0 w 10080625"/>
              <a:gd name="connsiteY3" fmla="*/ 0 h 7561326"/>
              <a:gd name="connsiteX4" fmla="*/ 0 w 10080625"/>
              <a:gd name="connsiteY4" fmla="*/ 7561326 h 756132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080625" h="7561326">
                <a:moveTo>
                  <a:pt x="0" y="7561326"/>
                </a:moveTo>
                <a:lnTo>
                  <a:pt x="10080625" y="7561326"/>
                </a:lnTo>
                <a:lnTo>
                  <a:pt x="10080625" y="0"/>
                </a:lnTo>
                <a:lnTo>
                  <a:pt x="0" y="0"/>
                </a:lnTo>
                <a:lnTo>
                  <a:pt x="0" y="7561326"/>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442912" y="1254125"/>
            <a:ext cx="9190037" cy="19050"/>
          </a:xfrm>
          <a:custGeom>
            <a:avLst/>
            <a:gdLst>
              <a:gd name="connsiteX0" fmla="*/ 6350 w 9190037"/>
              <a:gd name="connsiteY0" fmla="*/ 6350 h 19050"/>
              <a:gd name="connsiteX1" fmla="*/ 9183687 w 9190037"/>
              <a:gd name="connsiteY1" fmla="*/ 6350 h 19050"/>
            </a:gdLst>
            <a:ahLst/>
            <a:cxnLst>
              <a:cxn ang="0">
                <a:pos x="connsiteX0" y="connsiteY0"/>
              </a:cxn>
              <a:cxn ang="1">
                <a:pos x="connsiteX1" y="connsiteY1"/>
              </a:cxn>
            </a:cxnLst>
            <a:rect l="l" t="t" r="r" b="b"/>
            <a:pathLst>
              <a:path w="9190037" h="19050">
                <a:moveTo>
                  <a:pt x="6350" y="6350"/>
                </a:moveTo>
                <a:lnTo>
                  <a:pt x="9183687" y="6350"/>
                </a:lnTo>
              </a:path>
            </a:pathLst>
          </a:custGeom>
          <a:ln w="12700">
            <a:solidFill>
              <a:srgbClr val="093E6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342900" y="6350000"/>
            <a:ext cx="2184400" cy="774700"/>
          </a:xfrm>
          <a:prstGeom prst="rect">
            <a:avLst/>
          </a:prstGeom>
          <a:noFill/>
        </p:spPr>
      </p:pic>
      <p:pic>
        <p:nvPicPr>
          <p:cNvPr id="5" name="Picture 3"/>
          <p:cNvPicPr>
            <a:picLocks noChangeAspect="1" noChangeArrowheads="1"/>
          </p:cNvPicPr>
          <p:nvPr/>
        </p:nvPicPr>
        <p:blipFill>
          <a:blip r:embed="rId3" cstate="print"/>
          <a:srcRect/>
          <a:stretch>
            <a:fillRect/>
          </a:stretch>
        </p:blipFill>
        <p:spPr bwMode="auto">
          <a:xfrm>
            <a:off x="8318500" y="622300"/>
            <a:ext cx="1308100" cy="279400"/>
          </a:xfrm>
          <a:prstGeom prst="rect">
            <a:avLst/>
          </a:prstGeom>
          <a:noFill/>
        </p:spPr>
      </p:pic>
      <p:pic>
        <p:nvPicPr>
          <p:cNvPr id="6" name="Picture 3"/>
          <p:cNvPicPr>
            <a:picLocks noChangeAspect="1" noChangeArrowheads="1"/>
          </p:cNvPicPr>
          <p:nvPr/>
        </p:nvPicPr>
        <p:blipFill>
          <a:blip r:embed="rId4" cstate="print"/>
          <a:srcRect/>
          <a:stretch>
            <a:fillRect/>
          </a:stretch>
        </p:blipFill>
        <p:spPr bwMode="auto">
          <a:xfrm>
            <a:off x="4127500" y="2197100"/>
            <a:ext cx="5613400" cy="4991100"/>
          </a:xfrm>
          <a:prstGeom prst="rect">
            <a:avLst/>
          </a:prstGeom>
          <a:noFill/>
        </p:spPr>
      </p:pic>
      <p:sp>
        <p:nvSpPr>
          <p:cNvPr id="2" name="TextBox 1"/>
          <p:cNvSpPr txBox="1"/>
          <p:nvPr/>
        </p:nvSpPr>
        <p:spPr>
          <a:xfrm>
            <a:off x="431800" y="1485900"/>
            <a:ext cx="2430152" cy="251351"/>
          </a:xfrm>
          <a:prstGeom prst="rect">
            <a:avLst/>
          </a:prstGeom>
          <a:noFill/>
        </p:spPr>
        <p:txBody>
          <a:bodyPr wrap="none" lIns="0" tIns="0" rIns="0" rtlCol="0">
            <a:spAutoFit/>
          </a:bodyPr>
          <a:lstStyle/>
          <a:p>
            <a:pPr>
              <a:lnSpc>
                <a:spcPts val="1600"/>
              </a:lnSpc>
              <a:tabLst/>
            </a:pPr>
            <a:r>
              <a:rPr lang="zh-CN" altLang="en-US" dirty="0" smtClean="0">
                <a:solidFill>
                  <a:srgbClr val="093E69"/>
                </a:solidFill>
                <a:latin typeface="Times New Roman" pitchFamily="18" charset="0"/>
                <a:cs typeface="Times New Roman" pitchFamily="18" charset="0"/>
              </a:rPr>
              <a:t>业务领域：高压系统 </a:t>
            </a:r>
            <a:r>
              <a:rPr lang="en-US" altLang="zh-CN" sz="1800" dirty="0" smtClean="0">
                <a:solidFill>
                  <a:srgbClr val="093E69"/>
                </a:solidFill>
                <a:latin typeface="Times New Roman" pitchFamily="18" charset="0"/>
                <a:cs typeface="Times New Roman" pitchFamily="18" charset="0"/>
              </a:rPr>
              <a:t>1/3</a:t>
            </a:r>
          </a:p>
        </p:txBody>
      </p:sp>
      <p:sp>
        <p:nvSpPr>
          <p:cNvPr id="7" name="TextBox 1"/>
          <p:cNvSpPr txBox="1"/>
          <p:nvPr/>
        </p:nvSpPr>
        <p:spPr>
          <a:xfrm>
            <a:off x="431800" y="2235200"/>
            <a:ext cx="177800" cy="2171700"/>
          </a:xfrm>
          <a:prstGeom prst="rect">
            <a:avLst/>
          </a:prstGeom>
          <a:noFill/>
        </p:spPr>
        <p:txBody>
          <a:bodyPr wrap="none" lIns="0" tIns="0" rIns="0" rtlCol="0">
            <a:spAutoFit/>
          </a:bodyPr>
          <a:lstStyle/>
          <a:p>
            <a:pPr>
              <a:lnSpc>
                <a:spcPts val="1600"/>
              </a:lnSpc>
              <a:tabLst/>
            </a:pPr>
            <a:r>
              <a:rPr lang="en-US" altLang="zh-CN" sz="1500" dirty="0" smtClean="0">
                <a:solidFill>
                  <a:srgbClr val="A0A0A2"/>
                </a:solidFill>
                <a:latin typeface="Times New Roman" pitchFamily="18" charset="0"/>
                <a:cs typeface="Times New Roman" pitchFamily="18" charset="0"/>
              </a:rPr>
              <a:t>►</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900"/>
              </a:lnSpc>
              <a:tabLst/>
            </a:pPr>
            <a:r>
              <a:rPr lang="en-US" altLang="zh-CN" sz="1500" dirty="0" smtClean="0">
                <a:solidFill>
                  <a:srgbClr val="A0A0A2"/>
                </a:solidFill>
                <a:latin typeface="Times New Roman" pitchFamily="18" charset="0"/>
                <a:cs typeface="Times New Roman" pitchFamily="18" charset="0"/>
              </a:rPr>
              <a:t>►</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500"/>
              </a:lnSpc>
              <a:tabLst/>
            </a:pPr>
            <a:r>
              <a:rPr lang="en-US" altLang="zh-CN" sz="1500" dirty="0" smtClean="0">
                <a:solidFill>
                  <a:srgbClr val="A0A0A2"/>
                </a:solidFill>
                <a:latin typeface="Times New Roman" pitchFamily="18" charset="0"/>
                <a:cs typeface="Times New Roman" pitchFamily="18" charset="0"/>
              </a:rPr>
              <a:t>►</a:t>
            </a:r>
          </a:p>
        </p:txBody>
      </p:sp>
      <p:sp>
        <p:nvSpPr>
          <p:cNvPr id="8" name="TextBox 1"/>
          <p:cNvSpPr txBox="1"/>
          <p:nvPr/>
        </p:nvSpPr>
        <p:spPr>
          <a:xfrm>
            <a:off x="876300" y="2273300"/>
            <a:ext cx="3664465" cy="2559675"/>
          </a:xfrm>
          <a:prstGeom prst="rect">
            <a:avLst/>
          </a:prstGeom>
          <a:noFill/>
        </p:spPr>
        <p:txBody>
          <a:bodyPr wrap="none" lIns="0" tIns="0" rIns="0" rtlCol="0">
            <a:spAutoFit/>
          </a:bodyPr>
          <a:lstStyle/>
          <a:p>
            <a:pPr>
              <a:lnSpc>
                <a:spcPts val="1300"/>
              </a:lnSpc>
              <a:tabLst/>
            </a:pPr>
            <a:r>
              <a:rPr lang="zh-CN" altLang="en-US" sz="1500" dirty="0" smtClean="0">
                <a:solidFill>
                  <a:srgbClr val="4D4D4D"/>
                </a:solidFill>
                <a:latin typeface="Times New Roman" pitchFamily="18" charset="0"/>
                <a:cs typeface="Times New Roman" pitchFamily="18" charset="0"/>
              </a:rPr>
              <a:t>该业务生产及办公区域覆盖面积</a:t>
            </a:r>
            <a:r>
              <a:rPr lang="en-US" altLang="zh-CN" sz="1500" dirty="0" smtClean="0">
                <a:solidFill>
                  <a:srgbClr val="4D4D4D"/>
                </a:solidFill>
                <a:latin typeface="Times New Roman" pitchFamily="18" charset="0"/>
                <a:cs typeface="Times New Roman" pitchFamily="18" charset="0"/>
              </a:rPr>
              <a:t>:</a:t>
            </a:r>
          </a:p>
          <a:p>
            <a:pPr>
              <a:lnSpc>
                <a:spcPts val="1800"/>
              </a:lnSpc>
              <a:tabLst/>
            </a:pPr>
            <a:r>
              <a:rPr lang="en-US" altLang="zh-CN" sz="1500" dirty="0" smtClean="0">
                <a:solidFill>
                  <a:srgbClr val="4D4D4D"/>
                </a:solidFill>
                <a:latin typeface="Times New Roman" pitchFamily="18" charset="0"/>
                <a:cs typeface="Times New Roman" pitchFamily="18" charset="0"/>
              </a:rPr>
              <a:t>12,211</a:t>
            </a:r>
            <a:r>
              <a:rPr lang="en-US" altLang="zh-CN" sz="1500" dirty="0" smtClean="0">
                <a:latin typeface="Times New Roman" pitchFamily="18" charset="0"/>
                <a:cs typeface="Times New Roman" pitchFamily="18" charset="0"/>
              </a:rPr>
              <a:t> </a:t>
            </a:r>
            <a:r>
              <a:rPr lang="en-US" altLang="zh-CN" sz="1500" dirty="0" smtClean="0">
                <a:solidFill>
                  <a:srgbClr val="4D4D4D"/>
                </a:solidFill>
                <a:latin typeface="Times New Roman" pitchFamily="18" charset="0"/>
                <a:cs typeface="Times New Roman" pitchFamily="18" charset="0"/>
              </a:rPr>
              <a:t>m²</a:t>
            </a:r>
          </a:p>
          <a:p>
            <a:pPr>
              <a:lnSpc>
                <a:spcPts val="1000"/>
              </a:lnSpc>
            </a:pPr>
            <a:endParaRPr lang="en-US" altLang="zh-CN" dirty="0" smtClean="0"/>
          </a:p>
          <a:p>
            <a:pPr>
              <a:lnSpc>
                <a:spcPts val="1000"/>
              </a:lnSpc>
            </a:pPr>
            <a:endParaRPr lang="en-US" altLang="zh-CN" dirty="0" smtClean="0"/>
          </a:p>
          <a:p>
            <a:pPr>
              <a:lnSpc>
                <a:spcPts val="2100"/>
              </a:lnSpc>
              <a:tabLst/>
            </a:pPr>
            <a:r>
              <a:rPr lang="zh-CN" altLang="en-US" sz="1500" dirty="0">
                <a:solidFill>
                  <a:srgbClr val="4D4D4D"/>
                </a:solidFill>
                <a:latin typeface="Times New Roman" pitchFamily="18" charset="0"/>
                <a:cs typeface="Times New Roman" pitchFamily="18" charset="0"/>
              </a:rPr>
              <a:t>在生产碳纤维复合材料压力箱</a:t>
            </a:r>
            <a:r>
              <a:rPr lang="zh-CN" altLang="en-US" sz="1500" dirty="0" smtClean="0">
                <a:solidFill>
                  <a:srgbClr val="4D4D4D"/>
                </a:solidFill>
                <a:latin typeface="Times New Roman" pitchFamily="18" charset="0"/>
                <a:cs typeface="Times New Roman" pitchFamily="18" charset="0"/>
              </a:rPr>
              <a:t>和</a:t>
            </a:r>
            <a:endParaRPr lang="en-US" altLang="zh-CN" sz="1500" dirty="0" smtClean="0">
              <a:solidFill>
                <a:srgbClr val="4D4D4D"/>
              </a:solidFill>
              <a:latin typeface="Times New Roman" pitchFamily="18" charset="0"/>
              <a:cs typeface="Times New Roman" pitchFamily="18" charset="0"/>
            </a:endParaRPr>
          </a:p>
          <a:p>
            <a:pPr>
              <a:lnSpc>
                <a:spcPts val="2100"/>
              </a:lnSpc>
              <a:tabLst/>
            </a:pPr>
            <a:r>
              <a:rPr lang="zh-CN" altLang="en-US" sz="1500" dirty="0" smtClean="0">
                <a:solidFill>
                  <a:srgbClr val="4D4D4D"/>
                </a:solidFill>
                <a:latin typeface="Times New Roman" pitchFamily="18" charset="0"/>
                <a:cs typeface="Times New Roman" pitchFamily="18" charset="0"/>
              </a:rPr>
              <a:t>其他</a:t>
            </a:r>
            <a:r>
              <a:rPr lang="zh-CN" altLang="en-US" sz="1500" dirty="0">
                <a:solidFill>
                  <a:srgbClr val="4D4D4D"/>
                </a:solidFill>
                <a:latin typeface="Times New Roman" pitchFamily="18" charset="0"/>
                <a:cs typeface="Times New Roman" pitchFamily="18" charset="0"/>
              </a:rPr>
              <a:t>碳纤维复合材料制品</a:t>
            </a:r>
            <a:r>
              <a:rPr lang="zh-CN" altLang="en-US" sz="1500" dirty="0" smtClean="0">
                <a:solidFill>
                  <a:srgbClr val="4D4D4D"/>
                </a:solidFill>
                <a:latin typeface="Times New Roman" pitchFamily="18" charset="0"/>
                <a:cs typeface="Times New Roman" pitchFamily="18" charset="0"/>
              </a:rPr>
              <a:t>方面</a:t>
            </a:r>
            <a:endParaRPr lang="en-US" altLang="zh-CN" sz="1500" dirty="0" smtClean="0">
              <a:solidFill>
                <a:srgbClr val="4D4D4D"/>
              </a:solidFill>
              <a:latin typeface="Times New Roman" pitchFamily="18" charset="0"/>
              <a:cs typeface="Times New Roman" pitchFamily="18" charset="0"/>
            </a:endParaRPr>
          </a:p>
          <a:p>
            <a:pPr>
              <a:lnSpc>
                <a:spcPts val="2100"/>
              </a:lnSpc>
              <a:tabLst/>
            </a:pPr>
            <a:r>
              <a:rPr lang="zh-CN" altLang="en-US" sz="1500" dirty="0" smtClean="0">
                <a:solidFill>
                  <a:srgbClr val="4D4D4D"/>
                </a:solidFill>
                <a:latin typeface="Times New Roman" pitchFamily="18" charset="0"/>
                <a:cs typeface="Times New Roman" pitchFamily="18" charset="0"/>
              </a:rPr>
              <a:t>富有</a:t>
            </a:r>
            <a:r>
              <a:rPr lang="zh-CN" altLang="en-US" sz="1500" dirty="0">
                <a:solidFill>
                  <a:srgbClr val="4D4D4D"/>
                </a:solidFill>
                <a:latin typeface="Times New Roman" pitchFamily="18" charset="0"/>
                <a:cs typeface="Times New Roman" pitchFamily="18" charset="0"/>
              </a:rPr>
              <a:t>竞争力</a:t>
            </a:r>
            <a:endParaRPr lang="en-US" altLang="zh-CN" dirty="0" smtClean="0"/>
          </a:p>
          <a:p>
            <a:pPr>
              <a:lnSpc>
                <a:spcPts val="1000"/>
              </a:lnSpc>
            </a:pPr>
            <a:endParaRPr lang="en-US" altLang="zh-CN" dirty="0" smtClean="0"/>
          </a:p>
          <a:p>
            <a:pPr>
              <a:lnSpc>
                <a:spcPts val="1800"/>
              </a:lnSpc>
              <a:tabLst/>
            </a:pPr>
            <a:endParaRPr lang="en-US" altLang="zh-CN" sz="1500" dirty="0" smtClean="0">
              <a:solidFill>
                <a:srgbClr val="4D4D4D"/>
              </a:solidFill>
              <a:latin typeface="Times New Roman" pitchFamily="18" charset="0"/>
              <a:cs typeface="Times New Roman" pitchFamily="18" charset="0"/>
            </a:endParaRPr>
          </a:p>
          <a:p>
            <a:pPr>
              <a:lnSpc>
                <a:spcPts val="1800"/>
              </a:lnSpc>
              <a:tabLst/>
            </a:pPr>
            <a:endParaRPr lang="en-US" altLang="zh-CN" sz="1500" dirty="0">
              <a:solidFill>
                <a:srgbClr val="4D4D4D"/>
              </a:solidFill>
              <a:latin typeface="Times New Roman" pitchFamily="18" charset="0"/>
              <a:cs typeface="Times New Roman" pitchFamily="18" charset="0"/>
            </a:endParaRPr>
          </a:p>
          <a:p>
            <a:pPr>
              <a:lnSpc>
                <a:spcPts val="1800"/>
              </a:lnSpc>
              <a:tabLst/>
            </a:pPr>
            <a:r>
              <a:rPr lang="zh-CN" altLang="en-US" sz="1500" dirty="0" smtClean="0">
                <a:solidFill>
                  <a:srgbClr val="4D4D4D"/>
                </a:solidFill>
                <a:latin typeface="Times New Roman" pitchFamily="18" charset="0"/>
                <a:cs typeface="Times New Roman" pitchFamily="18" charset="0"/>
              </a:rPr>
              <a:t>拥有世界上可操作最大的半制品绕线机，</a:t>
            </a:r>
            <a:endParaRPr lang="en-US" altLang="zh-CN" sz="1500" dirty="0" smtClean="0">
              <a:solidFill>
                <a:srgbClr val="4D4D4D"/>
              </a:solidFill>
              <a:latin typeface="Times New Roman" pitchFamily="18" charset="0"/>
              <a:cs typeface="Times New Roman" pitchFamily="18" charset="0"/>
            </a:endParaRPr>
          </a:p>
          <a:p>
            <a:pPr>
              <a:lnSpc>
                <a:spcPts val="1800"/>
              </a:lnSpc>
              <a:tabLst/>
            </a:pPr>
            <a:r>
              <a:rPr lang="zh-CN" altLang="en-US" sz="1500" dirty="0" smtClean="0">
                <a:solidFill>
                  <a:srgbClr val="4D4D4D"/>
                </a:solidFill>
                <a:latin typeface="Times New Roman" pitchFamily="18" charset="0"/>
                <a:cs typeface="Times New Roman" pitchFamily="18" charset="0"/>
              </a:rPr>
              <a:t>最高能操作直径达</a:t>
            </a:r>
            <a:r>
              <a:rPr lang="en-US" altLang="zh-CN" sz="1500" dirty="0" smtClean="0">
                <a:solidFill>
                  <a:srgbClr val="4D4D4D"/>
                </a:solidFill>
                <a:latin typeface="Times New Roman" pitchFamily="18" charset="0"/>
                <a:cs typeface="Times New Roman" pitchFamily="18" charset="0"/>
              </a:rPr>
              <a:t>3m</a:t>
            </a:r>
            <a:r>
              <a:rPr lang="zh-CN" altLang="en-US" sz="1500" dirty="0" smtClean="0">
                <a:solidFill>
                  <a:srgbClr val="4D4D4D"/>
                </a:solidFill>
                <a:latin typeface="Times New Roman" pitchFamily="18" charset="0"/>
                <a:cs typeface="Times New Roman" pitchFamily="18" charset="0"/>
              </a:rPr>
              <a:t>，长度</a:t>
            </a:r>
            <a:r>
              <a:rPr lang="en-US" altLang="zh-CN" sz="1500" dirty="0" smtClean="0">
                <a:solidFill>
                  <a:srgbClr val="4D4D4D"/>
                </a:solidFill>
                <a:latin typeface="Times New Roman" pitchFamily="18" charset="0"/>
                <a:cs typeface="Times New Roman" pitchFamily="18" charset="0"/>
              </a:rPr>
              <a:t>23m</a:t>
            </a:r>
            <a:r>
              <a:rPr lang="zh-CN" altLang="en-US" sz="1500" dirty="0" smtClean="0">
                <a:solidFill>
                  <a:srgbClr val="4D4D4D"/>
                </a:solidFill>
                <a:latin typeface="Times New Roman" pitchFamily="18" charset="0"/>
                <a:cs typeface="Times New Roman" pitchFamily="18" charset="0"/>
              </a:rPr>
              <a:t>的半制品。</a:t>
            </a:r>
            <a:endParaRPr lang="en-US" altLang="zh-CN" sz="1500" dirty="0" smtClean="0">
              <a:solidFill>
                <a:srgbClr val="4D4D4D"/>
              </a:solidFill>
              <a:latin typeface="Times New Roman" pitchFamily="18" charset="0"/>
              <a:cs typeface="Times New Roman" pitchFamily="18" charset="0"/>
            </a:endParaRPr>
          </a:p>
        </p:txBody>
      </p:sp>
      <p:sp>
        <p:nvSpPr>
          <p:cNvPr id="9" name="TextBox 1"/>
          <p:cNvSpPr txBox="1"/>
          <p:nvPr/>
        </p:nvSpPr>
        <p:spPr>
          <a:xfrm>
            <a:off x="8661400" y="7048500"/>
            <a:ext cx="1066800" cy="419100"/>
          </a:xfrm>
          <a:prstGeom prst="rect">
            <a:avLst/>
          </a:prstGeom>
          <a:noFill/>
        </p:spPr>
        <p:txBody>
          <a:bodyPr wrap="none" lIns="0" tIns="0" rIns="0" rtlCol="0">
            <a:spAutoFit/>
          </a:bodyPr>
          <a:lstStyle/>
          <a:p>
            <a:pPr>
              <a:lnSpc>
                <a:spcPts val="700"/>
              </a:lnSpc>
              <a:tabLst>
                <a:tab pos="825500" algn="l"/>
              </a:tabLst>
            </a:pPr>
            <a:r>
              <a:rPr lang="en-US" altLang="zh-CN" sz="806" dirty="0" smtClean="0">
                <a:solidFill>
                  <a:srgbClr val="FFFFFF"/>
                </a:solidFill>
                <a:latin typeface="Times New Roman" pitchFamily="18" charset="0"/>
                <a:cs typeface="Times New Roman" pitchFamily="18" charset="0"/>
              </a:rPr>
              <a:t>Source:</a:t>
            </a:r>
            <a:r>
              <a:rPr lang="en-US" altLang="zh-CN" sz="806" dirty="0" smtClean="0">
                <a:latin typeface="Times New Roman" pitchFamily="18" charset="0"/>
                <a:cs typeface="Times New Roman" pitchFamily="18" charset="0"/>
              </a:rPr>
              <a:t> </a:t>
            </a:r>
            <a:r>
              <a:rPr lang="en-US" altLang="zh-CN" sz="806" dirty="0" smtClean="0">
                <a:solidFill>
                  <a:srgbClr val="FFFFFF"/>
                </a:solidFill>
                <a:latin typeface="Times New Roman" pitchFamily="18" charset="0"/>
                <a:cs typeface="Times New Roman" pitchFamily="18" charset="0"/>
              </a:rPr>
              <a:t>Google</a:t>
            </a:r>
            <a:r>
              <a:rPr lang="en-US" altLang="zh-CN" sz="806" dirty="0" smtClean="0">
                <a:latin typeface="Times New Roman" pitchFamily="18" charset="0"/>
                <a:cs typeface="Times New Roman" pitchFamily="18" charset="0"/>
              </a:rPr>
              <a:t> </a:t>
            </a:r>
            <a:r>
              <a:rPr lang="en-US" altLang="zh-CN" sz="806" dirty="0" smtClean="0">
                <a:solidFill>
                  <a:srgbClr val="FFFFFF"/>
                </a:solidFill>
                <a:latin typeface="Times New Roman" pitchFamily="18" charset="0"/>
                <a:cs typeface="Times New Roman" pitchFamily="18" charset="0"/>
              </a:rPr>
              <a:t>Maps</a:t>
            </a:r>
          </a:p>
          <a:p>
            <a:pPr>
              <a:lnSpc>
                <a:spcPts val="1000"/>
              </a:lnSpc>
            </a:pPr>
            <a:endParaRPr lang="en-US" altLang="zh-CN" dirty="0" smtClean="0"/>
          </a:p>
          <a:p>
            <a:pPr>
              <a:lnSpc>
                <a:spcPts val="1600"/>
              </a:lnSpc>
              <a:tabLst>
                <a:tab pos="825500" algn="l"/>
              </a:tabLst>
            </a:pPr>
            <a:r>
              <a:rPr lang="en-US" altLang="zh-CN" dirty="0" smtClean="0"/>
              <a:t>	</a:t>
            </a:r>
            <a:r>
              <a:rPr lang="en-US" altLang="zh-CN" sz="998" dirty="0" smtClean="0">
                <a:solidFill>
                  <a:srgbClr val="58585A"/>
                </a:solidFill>
                <a:latin typeface="Times New Roman" pitchFamily="18" charset="0"/>
                <a:cs typeface="Times New Roman" pitchFamily="18" charset="0"/>
              </a:rPr>
              <a:t>&gt;</a:t>
            </a:r>
            <a:r>
              <a:rPr lang="en-US" altLang="zh-CN" sz="998" dirty="0" smtClean="0">
                <a:latin typeface="Times New Roman" pitchFamily="18" charset="0"/>
                <a:cs typeface="Times New Roman" pitchFamily="18" charset="0"/>
              </a:rPr>
              <a:t> </a:t>
            </a:r>
            <a:r>
              <a:rPr lang="en-US" altLang="zh-CN" sz="998" dirty="0" smtClean="0">
                <a:solidFill>
                  <a:srgbClr val="58585A"/>
                </a:solidFill>
                <a:latin typeface="Times New Roman" pitchFamily="18" charset="0"/>
                <a:cs typeface="Times New Roman" pitchFamily="18" charset="0"/>
              </a:rPr>
              <a:t>12</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63"/>
            <a:ext cx="10080625" cy="7561326"/>
          </a:xfrm>
          <a:custGeom>
            <a:avLst/>
            <a:gdLst>
              <a:gd name="connsiteX0" fmla="*/ 0 w 10080625"/>
              <a:gd name="connsiteY0" fmla="*/ 7561326 h 7561326"/>
              <a:gd name="connsiteX1" fmla="*/ 10080625 w 10080625"/>
              <a:gd name="connsiteY1" fmla="*/ 7561326 h 7561326"/>
              <a:gd name="connsiteX2" fmla="*/ 10080625 w 10080625"/>
              <a:gd name="connsiteY2" fmla="*/ 0 h 7561326"/>
              <a:gd name="connsiteX3" fmla="*/ 0 w 10080625"/>
              <a:gd name="connsiteY3" fmla="*/ 0 h 7561326"/>
              <a:gd name="connsiteX4" fmla="*/ 0 w 10080625"/>
              <a:gd name="connsiteY4" fmla="*/ 7561326 h 756132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080625" h="7561326">
                <a:moveTo>
                  <a:pt x="0" y="7561326"/>
                </a:moveTo>
                <a:lnTo>
                  <a:pt x="10080625" y="7561326"/>
                </a:lnTo>
                <a:lnTo>
                  <a:pt x="10080625" y="0"/>
                </a:lnTo>
                <a:lnTo>
                  <a:pt x="0" y="0"/>
                </a:lnTo>
                <a:lnTo>
                  <a:pt x="0" y="7561326"/>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442912" y="1254125"/>
            <a:ext cx="9190037" cy="19050"/>
          </a:xfrm>
          <a:custGeom>
            <a:avLst/>
            <a:gdLst>
              <a:gd name="connsiteX0" fmla="*/ 6350 w 9190037"/>
              <a:gd name="connsiteY0" fmla="*/ 6350 h 19050"/>
              <a:gd name="connsiteX1" fmla="*/ 9183687 w 9190037"/>
              <a:gd name="connsiteY1" fmla="*/ 6350 h 19050"/>
            </a:gdLst>
            <a:ahLst/>
            <a:cxnLst>
              <a:cxn ang="0">
                <a:pos x="connsiteX0" y="connsiteY0"/>
              </a:cxn>
              <a:cxn ang="1">
                <a:pos x="connsiteX1" y="connsiteY1"/>
              </a:cxn>
            </a:cxnLst>
            <a:rect l="l" t="t" r="r" b="b"/>
            <a:pathLst>
              <a:path w="9190037" h="19050">
                <a:moveTo>
                  <a:pt x="6350" y="6350"/>
                </a:moveTo>
                <a:lnTo>
                  <a:pt x="9183687" y="6350"/>
                </a:lnTo>
              </a:path>
            </a:pathLst>
          </a:custGeom>
          <a:ln w="12700">
            <a:solidFill>
              <a:srgbClr val="093E6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3" cstate="print"/>
          <a:srcRect/>
          <a:stretch>
            <a:fillRect/>
          </a:stretch>
        </p:blipFill>
        <p:spPr bwMode="auto">
          <a:xfrm>
            <a:off x="482600" y="2197100"/>
            <a:ext cx="5511800" cy="4953000"/>
          </a:xfrm>
          <a:prstGeom prst="rect">
            <a:avLst/>
          </a:prstGeom>
          <a:noFill/>
        </p:spPr>
      </p:pic>
      <p:pic>
        <p:nvPicPr>
          <p:cNvPr id="5" name="Picture 3"/>
          <p:cNvPicPr>
            <a:picLocks noChangeAspect="1" noChangeArrowheads="1"/>
          </p:cNvPicPr>
          <p:nvPr/>
        </p:nvPicPr>
        <p:blipFill>
          <a:blip r:embed="rId4" cstate="print"/>
          <a:srcRect/>
          <a:stretch>
            <a:fillRect/>
          </a:stretch>
        </p:blipFill>
        <p:spPr bwMode="auto">
          <a:xfrm>
            <a:off x="8318500" y="622300"/>
            <a:ext cx="1308100" cy="279400"/>
          </a:xfrm>
          <a:prstGeom prst="rect">
            <a:avLst/>
          </a:prstGeom>
          <a:noFill/>
        </p:spPr>
      </p:pic>
      <p:pic>
        <p:nvPicPr>
          <p:cNvPr id="6" name="Picture 3"/>
          <p:cNvPicPr>
            <a:picLocks noChangeAspect="1" noChangeArrowheads="1"/>
          </p:cNvPicPr>
          <p:nvPr/>
        </p:nvPicPr>
        <p:blipFill>
          <a:blip r:embed="rId5" cstate="print"/>
          <a:srcRect/>
          <a:stretch>
            <a:fillRect/>
          </a:stretch>
        </p:blipFill>
        <p:spPr bwMode="auto">
          <a:xfrm>
            <a:off x="7366000" y="6375400"/>
            <a:ext cx="2184400" cy="787400"/>
          </a:xfrm>
          <a:prstGeom prst="rect">
            <a:avLst/>
          </a:prstGeom>
          <a:noFill/>
        </p:spPr>
      </p:pic>
      <p:sp>
        <p:nvSpPr>
          <p:cNvPr id="2" name="TextBox 1"/>
          <p:cNvSpPr txBox="1"/>
          <p:nvPr/>
        </p:nvSpPr>
        <p:spPr>
          <a:xfrm>
            <a:off x="431800" y="1485900"/>
            <a:ext cx="3353482" cy="251351"/>
          </a:xfrm>
          <a:prstGeom prst="rect">
            <a:avLst/>
          </a:prstGeom>
          <a:noFill/>
        </p:spPr>
        <p:txBody>
          <a:bodyPr wrap="none" lIns="0" tIns="0" rIns="0" rtlCol="0">
            <a:spAutoFit/>
          </a:bodyPr>
          <a:lstStyle/>
          <a:p>
            <a:pPr>
              <a:lnSpc>
                <a:spcPts val="1600"/>
              </a:lnSpc>
              <a:tabLst/>
            </a:pPr>
            <a:r>
              <a:rPr lang="zh-CN" altLang="en-US" dirty="0">
                <a:solidFill>
                  <a:srgbClr val="093E69"/>
                </a:solidFill>
                <a:latin typeface="Times New Roman" pitchFamily="18" charset="0"/>
                <a:cs typeface="Times New Roman" pitchFamily="18" charset="0"/>
              </a:rPr>
              <a:t>业务领域：高压系统 </a:t>
            </a:r>
            <a:r>
              <a:rPr lang="zh-CN" altLang="en-US" dirty="0" smtClean="0">
                <a:solidFill>
                  <a:srgbClr val="093E69"/>
                </a:solidFill>
                <a:latin typeface="Times New Roman" pitchFamily="18" charset="0"/>
                <a:cs typeface="Times New Roman" pitchFamily="18" charset="0"/>
              </a:rPr>
              <a:t>（美国）</a:t>
            </a:r>
            <a:r>
              <a:rPr lang="en-US" altLang="zh-CN" sz="1800" dirty="0" smtClean="0">
                <a:solidFill>
                  <a:srgbClr val="093E69"/>
                </a:solidFill>
                <a:latin typeface="Times New Roman" pitchFamily="18" charset="0"/>
                <a:cs typeface="Times New Roman" pitchFamily="18" charset="0"/>
              </a:rPr>
              <a:t>2/3</a:t>
            </a:r>
          </a:p>
        </p:txBody>
      </p:sp>
      <p:sp>
        <p:nvSpPr>
          <p:cNvPr id="7" name="TextBox 1"/>
          <p:cNvSpPr txBox="1"/>
          <p:nvPr/>
        </p:nvSpPr>
        <p:spPr>
          <a:xfrm>
            <a:off x="6210300" y="2209800"/>
            <a:ext cx="177800" cy="3060700"/>
          </a:xfrm>
          <a:prstGeom prst="rect">
            <a:avLst/>
          </a:prstGeom>
          <a:noFill/>
        </p:spPr>
        <p:txBody>
          <a:bodyPr wrap="none" lIns="0" tIns="0" rIns="0" rtlCol="0">
            <a:spAutoFit/>
          </a:bodyPr>
          <a:lstStyle/>
          <a:p>
            <a:pPr>
              <a:lnSpc>
                <a:spcPts val="1600"/>
              </a:lnSpc>
              <a:tabLst/>
            </a:pPr>
            <a:r>
              <a:rPr lang="en-US" altLang="zh-CN" sz="1500" dirty="0" smtClean="0">
                <a:solidFill>
                  <a:srgbClr val="A0A0A2"/>
                </a:solidFill>
                <a:latin typeface="Times New Roman" pitchFamily="18" charset="0"/>
                <a:cs typeface="Times New Roman" pitchFamily="18" charset="0"/>
              </a:rPr>
              <a:t>►</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100"/>
              </a:lnSpc>
              <a:tabLst/>
            </a:pPr>
            <a:r>
              <a:rPr lang="en-US" altLang="zh-CN" sz="1500" dirty="0" smtClean="0">
                <a:solidFill>
                  <a:srgbClr val="A0A0A2"/>
                </a:solidFill>
                <a:latin typeface="Times New Roman" pitchFamily="18" charset="0"/>
                <a:cs typeface="Times New Roman" pitchFamily="18" charset="0"/>
              </a:rPr>
              <a:t>►</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900"/>
              </a:lnSpc>
              <a:tabLst/>
            </a:pPr>
            <a:r>
              <a:rPr lang="en-US" altLang="zh-CN" sz="1500" dirty="0" smtClean="0">
                <a:solidFill>
                  <a:srgbClr val="A0A0A2"/>
                </a:solidFill>
                <a:latin typeface="Times New Roman" pitchFamily="18" charset="0"/>
                <a:cs typeface="Times New Roman" pitchFamily="18" charset="0"/>
              </a:rPr>
              <a:t>►</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300"/>
              </a:lnSpc>
              <a:tabLst/>
            </a:pPr>
            <a:r>
              <a:rPr lang="en-US" altLang="zh-CN" sz="1500" dirty="0" smtClean="0">
                <a:solidFill>
                  <a:srgbClr val="A0A0A2"/>
                </a:solidFill>
                <a:latin typeface="Times New Roman" pitchFamily="18" charset="0"/>
                <a:cs typeface="Times New Roman" pitchFamily="18" charset="0"/>
              </a:rPr>
              <a:t>►</a:t>
            </a:r>
          </a:p>
        </p:txBody>
      </p:sp>
      <p:sp>
        <p:nvSpPr>
          <p:cNvPr id="8" name="TextBox 1"/>
          <p:cNvSpPr txBox="1"/>
          <p:nvPr/>
        </p:nvSpPr>
        <p:spPr>
          <a:xfrm>
            <a:off x="6654800" y="2247900"/>
            <a:ext cx="3425825" cy="4573047"/>
          </a:xfrm>
          <a:prstGeom prst="rect">
            <a:avLst/>
          </a:prstGeom>
          <a:noFill/>
        </p:spPr>
        <p:txBody>
          <a:bodyPr wrap="square" lIns="0" tIns="0" rIns="0" rtlCol="0">
            <a:spAutoFit/>
          </a:bodyPr>
          <a:lstStyle/>
          <a:p>
            <a:pPr>
              <a:lnSpc>
                <a:spcPts val="1300"/>
              </a:lnSpc>
              <a:tabLst>
                <a:tab pos="2832100" algn="l"/>
              </a:tabLst>
            </a:pPr>
            <a:r>
              <a:rPr lang="zh-CN" altLang="en-US" sz="1500" dirty="0" smtClean="0">
                <a:solidFill>
                  <a:srgbClr val="454544"/>
                </a:solidFill>
                <a:latin typeface="Times New Roman" pitchFamily="18" charset="0"/>
                <a:cs typeface="Times New Roman" pitchFamily="18" charset="0"/>
              </a:rPr>
              <a:t>生产及办公区域覆盖面积</a:t>
            </a:r>
            <a:r>
              <a:rPr lang="en-US" altLang="zh-CN" sz="1500" dirty="0" smtClean="0">
                <a:solidFill>
                  <a:srgbClr val="454544"/>
                </a:solidFill>
                <a:latin typeface="Times New Roman" pitchFamily="18" charset="0"/>
                <a:cs typeface="Times New Roman" pitchFamily="18" charset="0"/>
              </a:rPr>
              <a:t>:</a:t>
            </a:r>
          </a:p>
          <a:p>
            <a:pPr>
              <a:lnSpc>
                <a:spcPts val="1800"/>
              </a:lnSpc>
              <a:tabLst>
                <a:tab pos="2832100" algn="l"/>
              </a:tabLst>
            </a:pPr>
            <a:r>
              <a:rPr lang="en-US" altLang="zh-CN" sz="1500" dirty="0" smtClean="0">
                <a:solidFill>
                  <a:srgbClr val="454544"/>
                </a:solidFill>
                <a:latin typeface="Times New Roman" pitchFamily="18" charset="0"/>
                <a:cs typeface="Times New Roman" pitchFamily="18" charset="0"/>
              </a:rPr>
              <a:t>4,600</a:t>
            </a:r>
            <a:r>
              <a:rPr lang="en-US" altLang="zh-CN" sz="1500" dirty="0" smtClean="0">
                <a:latin typeface="Times New Roman" pitchFamily="18" charset="0"/>
                <a:cs typeface="Times New Roman" pitchFamily="18" charset="0"/>
              </a:rPr>
              <a:t> </a:t>
            </a:r>
            <a:r>
              <a:rPr lang="en-US" altLang="zh-CN" sz="1500" dirty="0" smtClean="0">
                <a:solidFill>
                  <a:srgbClr val="454544"/>
                </a:solidFill>
                <a:latin typeface="Times New Roman" pitchFamily="18" charset="0"/>
                <a:cs typeface="Times New Roman" pitchFamily="18" charset="0"/>
              </a:rPr>
              <a:t>m²</a:t>
            </a:r>
          </a:p>
          <a:p>
            <a:pPr>
              <a:lnSpc>
                <a:spcPts val="1000"/>
              </a:lnSpc>
            </a:pPr>
            <a:endParaRPr lang="en-US" altLang="zh-CN" dirty="0" smtClean="0"/>
          </a:p>
          <a:p>
            <a:pPr>
              <a:lnSpc>
                <a:spcPts val="1000"/>
              </a:lnSpc>
            </a:pPr>
            <a:endParaRPr lang="en-US" altLang="zh-CN" dirty="0" smtClean="0"/>
          </a:p>
          <a:p>
            <a:pPr>
              <a:lnSpc>
                <a:spcPts val="1700"/>
              </a:lnSpc>
              <a:tabLst>
                <a:tab pos="2832100" algn="l"/>
              </a:tabLst>
            </a:pPr>
            <a:r>
              <a:rPr lang="zh-CN" altLang="en-US" sz="1500" dirty="0" smtClean="0">
                <a:solidFill>
                  <a:srgbClr val="454544"/>
                </a:solidFill>
                <a:latin typeface="Times New Roman" pitchFamily="18" charset="0"/>
                <a:cs typeface="Times New Roman" pitchFamily="18" charset="0"/>
              </a:rPr>
              <a:t>巩固并逐步扩大我们在美洲大陆的市场</a:t>
            </a:r>
            <a:endParaRPr lang="en-US" altLang="zh-CN" sz="1500" dirty="0" smtClean="0">
              <a:solidFill>
                <a:srgbClr val="454544"/>
              </a:solidFill>
              <a:latin typeface="Times New Roman" pitchFamily="18" charset="0"/>
              <a:cs typeface="Times New Roman" pitchFamily="18" charset="0"/>
            </a:endParaRPr>
          </a:p>
          <a:p>
            <a:pPr>
              <a:lnSpc>
                <a:spcPts val="1700"/>
              </a:lnSpc>
              <a:tabLst>
                <a:tab pos="2832100" algn="l"/>
              </a:tabLst>
            </a:pPr>
            <a:r>
              <a:rPr lang="zh-CN" altLang="en-US" sz="1500" dirty="0" smtClean="0">
                <a:solidFill>
                  <a:srgbClr val="454544"/>
                </a:solidFill>
                <a:latin typeface="Times New Roman" pitchFamily="18" charset="0"/>
                <a:cs typeface="Times New Roman" pitchFamily="18" charset="0"/>
              </a:rPr>
              <a:t>份额，并给</a:t>
            </a:r>
            <a:r>
              <a:rPr lang="en-US" altLang="zh-CN" sz="1500" dirty="0" err="1" smtClean="0">
                <a:solidFill>
                  <a:srgbClr val="454544"/>
                </a:solidFill>
                <a:latin typeface="Times New Roman" pitchFamily="18" charset="0"/>
                <a:cs typeface="Times New Roman" pitchFamily="18" charset="0"/>
              </a:rPr>
              <a:t>Xperion</a:t>
            </a:r>
            <a:r>
              <a:rPr lang="zh-CN" altLang="en-US" sz="1500" dirty="0" smtClean="0">
                <a:solidFill>
                  <a:srgbClr val="454544"/>
                </a:solidFill>
                <a:latin typeface="Times New Roman" pitchFamily="18" charset="0"/>
                <a:cs typeface="Times New Roman" pitchFamily="18" charset="0"/>
              </a:rPr>
              <a:t>品牌设定一个精准的定位</a:t>
            </a:r>
            <a:endParaRPr lang="en-US" altLang="zh-CN" sz="1500" dirty="0" smtClean="0">
              <a:solidFill>
                <a:srgbClr val="454544"/>
              </a:solidFill>
              <a:latin typeface="Times New Roman" pitchFamily="18" charset="0"/>
              <a:cs typeface="Times New Roman" pitchFamily="18" charset="0"/>
            </a:endParaRPr>
          </a:p>
          <a:p>
            <a:pPr>
              <a:lnSpc>
                <a:spcPts val="1000"/>
              </a:lnSpc>
            </a:pPr>
            <a:endParaRPr lang="en-US" altLang="zh-CN" dirty="0" smtClean="0"/>
          </a:p>
          <a:p>
            <a:pPr>
              <a:lnSpc>
                <a:spcPts val="2300"/>
              </a:lnSpc>
              <a:tabLst>
                <a:tab pos="2832100" algn="l"/>
              </a:tabLst>
            </a:pPr>
            <a:r>
              <a:rPr lang="zh-CN" altLang="en-US" sz="1500" dirty="0" smtClean="0">
                <a:solidFill>
                  <a:srgbClr val="454544"/>
                </a:solidFill>
                <a:latin typeface="Times New Roman" pitchFamily="18" charset="0"/>
                <a:cs typeface="Times New Roman" pitchFamily="18" charset="0"/>
              </a:rPr>
              <a:t>拥有超现代化的机器技术，能达到高质量标准要求，并提供大量的制造资源。</a:t>
            </a:r>
            <a:endParaRPr lang="en-US" altLang="zh-CN" sz="1500" dirty="0" smtClean="0">
              <a:solidFill>
                <a:srgbClr val="454544"/>
              </a:solidFill>
              <a:latin typeface="Times New Roman" pitchFamily="18" charset="0"/>
              <a:cs typeface="Times New Roman" pitchFamily="18" charset="0"/>
            </a:endParaRP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900"/>
              </a:lnSpc>
              <a:tabLst>
                <a:tab pos="2832100" algn="l"/>
              </a:tabLst>
            </a:pPr>
            <a:r>
              <a:rPr lang="zh-CN" altLang="en-US" sz="1500" dirty="0" smtClean="0">
                <a:solidFill>
                  <a:srgbClr val="454544"/>
                </a:solidFill>
                <a:latin typeface="Times New Roman" pitchFamily="18" charset="0"/>
                <a:cs typeface="Times New Roman" pitchFamily="18" charset="0"/>
              </a:rPr>
              <a:t>生产重点</a:t>
            </a:r>
            <a:r>
              <a:rPr lang="en-US" altLang="zh-CN" sz="1500" dirty="0" smtClean="0">
                <a:solidFill>
                  <a:srgbClr val="454544"/>
                </a:solidFill>
                <a:latin typeface="Times New Roman" pitchFamily="18" charset="0"/>
                <a:cs typeface="Times New Roman" pitchFamily="18" charset="0"/>
              </a:rPr>
              <a:t>:</a:t>
            </a:r>
            <a:r>
              <a:rPr lang="en-US" altLang="zh-CN" sz="1500" dirty="0" smtClean="0">
                <a:latin typeface="Times New Roman" pitchFamily="18" charset="0"/>
                <a:cs typeface="Times New Roman" pitchFamily="18" charset="0"/>
              </a:rPr>
              <a:t> </a:t>
            </a:r>
            <a:r>
              <a:rPr lang="zh-CN" altLang="en-US" sz="1500" dirty="0" smtClean="0">
                <a:latin typeface="Times New Roman" pitchFamily="18" charset="0"/>
                <a:cs typeface="Times New Roman" pitchFamily="18" charset="0"/>
              </a:rPr>
              <a:t>用于自然气发电的复合</a:t>
            </a:r>
            <a:r>
              <a:rPr lang="zh-CN" altLang="en-US" sz="1500" dirty="0" smtClean="0">
                <a:solidFill>
                  <a:srgbClr val="454544"/>
                </a:solidFill>
                <a:latin typeface="Times New Roman" pitchFamily="18" charset="0"/>
                <a:cs typeface="Times New Roman" pitchFamily="18" charset="0"/>
              </a:rPr>
              <a:t>压缩天然气压力箱</a:t>
            </a: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700"/>
              </a:lnSpc>
              <a:tabLst>
                <a:tab pos="2832100" algn="l"/>
              </a:tabLst>
            </a:pPr>
            <a:r>
              <a:rPr lang="en-US" altLang="zh-CN" dirty="0" smtClean="0"/>
              <a:t>	</a:t>
            </a:r>
            <a:r>
              <a:rPr lang="en-US" altLang="zh-CN" sz="998" dirty="0" smtClean="0">
                <a:solidFill>
                  <a:srgbClr val="58585A"/>
                </a:solidFill>
                <a:latin typeface="Times New Roman" pitchFamily="18" charset="0"/>
                <a:cs typeface="Times New Roman" pitchFamily="18" charset="0"/>
              </a:rPr>
              <a:t>&gt;</a:t>
            </a:r>
            <a:r>
              <a:rPr lang="en-US" altLang="zh-CN" sz="998" dirty="0" smtClean="0">
                <a:latin typeface="Times New Roman" pitchFamily="18" charset="0"/>
                <a:cs typeface="Times New Roman" pitchFamily="18" charset="0"/>
              </a:rPr>
              <a:t> </a:t>
            </a:r>
            <a:r>
              <a:rPr lang="en-US" altLang="zh-CN" sz="998" dirty="0" smtClean="0">
                <a:solidFill>
                  <a:srgbClr val="58585A"/>
                </a:solidFill>
                <a:latin typeface="Times New Roman" pitchFamily="18" charset="0"/>
                <a:cs typeface="Times New Roman" pitchFamily="18" charset="0"/>
              </a:rPr>
              <a:t>13</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63"/>
            <a:ext cx="10080625" cy="7561326"/>
          </a:xfrm>
          <a:custGeom>
            <a:avLst/>
            <a:gdLst>
              <a:gd name="connsiteX0" fmla="*/ 0 w 10080625"/>
              <a:gd name="connsiteY0" fmla="*/ 7561326 h 7561326"/>
              <a:gd name="connsiteX1" fmla="*/ 10080625 w 10080625"/>
              <a:gd name="connsiteY1" fmla="*/ 7561326 h 7561326"/>
              <a:gd name="connsiteX2" fmla="*/ 10080625 w 10080625"/>
              <a:gd name="connsiteY2" fmla="*/ 0 h 7561326"/>
              <a:gd name="connsiteX3" fmla="*/ 0 w 10080625"/>
              <a:gd name="connsiteY3" fmla="*/ 0 h 7561326"/>
              <a:gd name="connsiteX4" fmla="*/ 0 w 10080625"/>
              <a:gd name="connsiteY4" fmla="*/ 7561326 h 756132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080625" h="7561326">
                <a:moveTo>
                  <a:pt x="0" y="7561326"/>
                </a:moveTo>
                <a:lnTo>
                  <a:pt x="10080625" y="7561326"/>
                </a:lnTo>
                <a:lnTo>
                  <a:pt x="10080625" y="0"/>
                </a:lnTo>
                <a:lnTo>
                  <a:pt x="0" y="0"/>
                </a:lnTo>
                <a:lnTo>
                  <a:pt x="0" y="7561326"/>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442912" y="1254125"/>
            <a:ext cx="9190037" cy="19050"/>
          </a:xfrm>
          <a:custGeom>
            <a:avLst/>
            <a:gdLst>
              <a:gd name="connsiteX0" fmla="*/ 6350 w 9190037"/>
              <a:gd name="connsiteY0" fmla="*/ 6350 h 19050"/>
              <a:gd name="connsiteX1" fmla="*/ 9183687 w 9190037"/>
              <a:gd name="connsiteY1" fmla="*/ 6350 h 19050"/>
            </a:gdLst>
            <a:ahLst/>
            <a:cxnLst>
              <a:cxn ang="0">
                <a:pos x="connsiteX0" y="connsiteY0"/>
              </a:cxn>
              <a:cxn ang="1">
                <a:pos x="connsiteX1" y="connsiteY1"/>
              </a:cxn>
            </a:cxnLst>
            <a:rect l="l" t="t" r="r" b="b"/>
            <a:pathLst>
              <a:path w="9190037" h="19050">
                <a:moveTo>
                  <a:pt x="6350" y="6350"/>
                </a:moveTo>
                <a:lnTo>
                  <a:pt x="9183687" y="6350"/>
                </a:lnTo>
              </a:path>
            </a:pathLst>
          </a:custGeom>
          <a:ln w="12700">
            <a:solidFill>
              <a:srgbClr val="093E6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82600" y="2197100"/>
            <a:ext cx="5575300" cy="4978400"/>
          </a:xfrm>
          <a:prstGeom prst="rect">
            <a:avLst/>
          </a:prstGeom>
          <a:noFill/>
        </p:spPr>
      </p:pic>
      <p:pic>
        <p:nvPicPr>
          <p:cNvPr id="5" name="Picture 3"/>
          <p:cNvPicPr>
            <a:picLocks noChangeAspect="1" noChangeArrowheads="1"/>
          </p:cNvPicPr>
          <p:nvPr/>
        </p:nvPicPr>
        <p:blipFill>
          <a:blip r:embed="rId3" cstate="print"/>
          <a:srcRect/>
          <a:stretch>
            <a:fillRect/>
          </a:stretch>
        </p:blipFill>
        <p:spPr bwMode="auto">
          <a:xfrm>
            <a:off x="8318500" y="622300"/>
            <a:ext cx="1308100" cy="279400"/>
          </a:xfrm>
          <a:prstGeom prst="rect">
            <a:avLst/>
          </a:prstGeom>
          <a:noFill/>
        </p:spPr>
      </p:pic>
      <p:sp>
        <p:nvSpPr>
          <p:cNvPr id="2" name="TextBox 1"/>
          <p:cNvSpPr txBox="1"/>
          <p:nvPr/>
        </p:nvSpPr>
        <p:spPr>
          <a:xfrm>
            <a:off x="431800" y="1485900"/>
            <a:ext cx="3411190" cy="251351"/>
          </a:xfrm>
          <a:prstGeom prst="rect">
            <a:avLst/>
          </a:prstGeom>
          <a:noFill/>
        </p:spPr>
        <p:txBody>
          <a:bodyPr wrap="none" lIns="0" tIns="0" rIns="0" rtlCol="0">
            <a:spAutoFit/>
          </a:bodyPr>
          <a:lstStyle/>
          <a:p>
            <a:pPr>
              <a:lnSpc>
                <a:spcPts val="1600"/>
              </a:lnSpc>
              <a:tabLst/>
            </a:pPr>
            <a:r>
              <a:rPr lang="zh-CN" altLang="en-US" dirty="0">
                <a:solidFill>
                  <a:srgbClr val="093E69"/>
                </a:solidFill>
                <a:latin typeface="Times New Roman" pitchFamily="18" charset="0"/>
                <a:cs typeface="Times New Roman" pitchFamily="18" charset="0"/>
              </a:rPr>
              <a:t>业务领域：高压系统 （美国） </a:t>
            </a:r>
            <a:r>
              <a:rPr lang="en-US" altLang="zh-CN" sz="1800" dirty="0" smtClean="0">
                <a:solidFill>
                  <a:srgbClr val="093E69"/>
                </a:solidFill>
                <a:latin typeface="Times New Roman" pitchFamily="18" charset="0"/>
                <a:cs typeface="Times New Roman" pitchFamily="18" charset="0"/>
              </a:rPr>
              <a:t>3/3</a:t>
            </a:r>
          </a:p>
        </p:txBody>
      </p:sp>
      <p:sp>
        <p:nvSpPr>
          <p:cNvPr id="6" name="TextBox 1"/>
          <p:cNvSpPr txBox="1"/>
          <p:nvPr/>
        </p:nvSpPr>
        <p:spPr>
          <a:xfrm>
            <a:off x="6223000" y="2209800"/>
            <a:ext cx="177800" cy="2628900"/>
          </a:xfrm>
          <a:prstGeom prst="rect">
            <a:avLst/>
          </a:prstGeom>
          <a:noFill/>
        </p:spPr>
        <p:txBody>
          <a:bodyPr wrap="none" lIns="0" tIns="0" rIns="0" rtlCol="0">
            <a:spAutoFit/>
          </a:bodyPr>
          <a:lstStyle/>
          <a:p>
            <a:pPr>
              <a:lnSpc>
                <a:spcPts val="1600"/>
              </a:lnSpc>
              <a:tabLst/>
            </a:pPr>
            <a:r>
              <a:rPr lang="en-US" altLang="zh-CN" sz="1500" dirty="0" smtClean="0">
                <a:solidFill>
                  <a:srgbClr val="A0A0A2"/>
                </a:solidFill>
                <a:latin typeface="Times New Roman" pitchFamily="18" charset="0"/>
                <a:cs typeface="Times New Roman" pitchFamily="18" charset="0"/>
              </a:rPr>
              <a:t>►</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000"/>
              </a:lnSpc>
              <a:tabLst/>
            </a:pPr>
            <a:r>
              <a:rPr lang="en-US" altLang="zh-CN" sz="1500" dirty="0" smtClean="0">
                <a:solidFill>
                  <a:srgbClr val="A0A0A2"/>
                </a:solidFill>
                <a:latin typeface="Times New Roman" pitchFamily="18" charset="0"/>
                <a:cs typeface="Times New Roman" pitchFamily="18" charset="0"/>
              </a:rPr>
              <a:t>►</a:t>
            </a:r>
          </a:p>
        </p:txBody>
      </p:sp>
      <p:sp>
        <p:nvSpPr>
          <p:cNvPr id="7" name="TextBox 1"/>
          <p:cNvSpPr txBox="1"/>
          <p:nvPr/>
        </p:nvSpPr>
        <p:spPr>
          <a:xfrm>
            <a:off x="6667500" y="2247900"/>
            <a:ext cx="3021012" cy="5432256"/>
          </a:xfrm>
          <a:prstGeom prst="rect">
            <a:avLst/>
          </a:prstGeom>
          <a:noFill/>
        </p:spPr>
        <p:txBody>
          <a:bodyPr wrap="square" lIns="0" tIns="0" rIns="0" rtlCol="0">
            <a:spAutoFit/>
          </a:bodyPr>
          <a:lstStyle/>
          <a:p>
            <a:pPr>
              <a:lnSpc>
                <a:spcPts val="1800"/>
              </a:lnSpc>
              <a:tabLst>
                <a:tab pos="863600" algn="l"/>
                <a:tab pos="2819400" algn="l"/>
              </a:tabLst>
            </a:pPr>
            <a:r>
              <a:rPr lang="zh-CN" altLang="en-US" sz="1500" b="1" dirty="0" smtClean="0">
                <a:solidFill>
                  <a:srgbClr val="454544"/>
                </a:solidFill>
                <a:latin typeface="Times New Roman" pitchFamily="18" charset="0"/>
                <a:cs typeface="Times New Roman" pitchFamily="18" charset="0"/>
              </a:rPr>
              <a:t>高压系统</a:t>
            </a:r>
            <a:endParaRPr lang="en-US" altLang="zh-CN" sz="1500" b="1" dirty="0" smtClean="0">
              <a:solidFill>
                <a:srgbClr val="454544"/>
              </a:solidFill>
              <a:latin typeface="Times New Roman" pitchFamily="18" charset="0"/>
              <a:cs typeface="Times New Roman" pitchFamily="18" charset="0"/>
            </a:endParaRPr>
          </a:p>
          <a:p>
            <a:pPr>
              <a:lnSpc>
                <a:spcPts val="1800"/>
              </a:lnSpc>
              <a:tabLst>
                <a:tab pos="863600" algn="l"/>
                <a:tab pos="2819400" algn="l"/>
              </a:tabLst>
            </a:pPr>
            <a:r>
              <a:rPr lang="zh-CN" altLang="en-US" sz="1500" dirty="0" smtClean="0">
                <a:solidFill>
                  <a:srgbClr val="454544"/>
                </a:solidFill>
                <a:latin typeface="Times New Roman" pitchFamily="18" charset="0"/>
                <a:cs typeface="Times New Roman" pitchFamily="18" charset="0"/>
              </a:rPr>
              <a:t>用于气体运输贮藏的</a:t>
            </a:r>
            <a:endParaRPr lang="en-US" altLang="zh-CN" sz="1500" dirty="0" smtClean="0">
              <a:solidFill>
                <a:srgbClr val="454544"/>
              </a:solidFill>
              <a:latin typeface="Times New Roman" pitchFamily="18" charset="0"/>
              <a:cs typeface="Times New Roman" pitchFamily="18" charset="0"/>
            </a:endParaRPr>
          </a:p>
          <a:p>
            <a:pPr>
              <a:lnSpc>
                <a:spcPts val="1800"/>
              </a:lnSpc>
              <a:tabLst>
                <a:tab pos="863600" algn="l"/>
                <a:tab pos="2819400" algn="l"/>
              </a:tabLst>
            </a:pPr>
            <a:r>
              <a:rPr lang="en-US" altLang="zh-CN" sz="1500" dirty="0" smtClean="0">
                <a:solidFill>
                  <a:srgbClr val="454544"/>
                </a:solidFill>
                <a:latin typeface="Times New Roman" pitchFamily="18" charset="0"/>
                <a:cs typeface="Times New Roman" pitchFamily="18" charset="0"/>
              </a:rPr>
              <a:t>X-STORE</a:t>
            </a:r>
            <a:r>
              <a:rPr lang="en-US" altLang="zh-CN" sz="1500" dirty="0" smtClean="0">
                <a:latin typeface="Times New Roman" pitchFamily="18" charset="0"/>
                <a:cs typeface="Times New Roman" pitchFamily="18" charset="0"/>
              </a:rPr>
              <a:t> </a:t>
            </a:r>
            <a:r>
              <a:rPr lang="zh-CN" altLang="en-US" sz="1500" dirty="0" smtClean="0">
                <a:latin typeface="Times New Roman" pitchFamily="18" charset="0"/>
                <a:cs typeface="Times New Roman" pitchFamily="18" charset="0"/>
              </a:rPr>
              <a:t>复合高压箱</a:t>
            </a:r>
            <a:endParaRPr lang="en-US" altLang="zh-CN" sz="1500" dirty="0" smtClean="0">
              <a:solidFill>
                <a:srgbClr val="454544"/>
              </a:solidFill>
              <a:latin typeface="Times New Roman" pitchFamily="18" charset="0"/>
              <a:cs typeface="Times New Roman" pitchFamily="18" charset="0"/>
            </a:endParaRP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800"/>
              </a:lnSpc>
              <a:tabLst>
                <a:tab pos="863600" algn="l"/>
                <a:tab pos="2819400" algn="l"/>
              </a:tabLst>
            </a:pPr>
            <a:r>
              <a:rPr lang="zh-CN" altLang="en-US" sz="1500" dirty="0" smtClean="0">
                <a:solidFill>
                  <a:srgbClr val="454544"/>
                </a:solidFill>
                <a:latin typeface="Times New Roman" pitchFamily="18" charset="0"/>
                <a:cs typeface="Times New Roman" pitchFamily="18" charset="0"/>
              </a:rPr>
              <a:t>运用了特殊的制造技术，该系统可以储存高达</a:t>
            </a:r>
            <a:r>
              <a:rPr lang="en-US" altLang="zh-CN" sz="1500" dirty="0" smtClean="0">
                <a:solidFill>
                  <a:srgbClr val="454544"/>
                </a:solidFill>
                <a:latin typeface="Times New Roman" pitchFamily="18" charset="0"/>
                <a:cs typeface="Times New Roman" pitchFamily="18" charset="0"/>
              </a:rPr>
              <a:t>250</a:t>
            </a:r>
            <a:r>
              <a:rPr lang="zh-CN" altLang="en-US" sz="1500" dirty="0" smtClean="0">
                <a:solidFill>
                  <a:srgbClr val="454544"/>
                </a:solidFill>
                <a:latin typeface="Times New Roman" pitchFamily="18" charset="0"/>
                <a:cs typeface="Times New Roman" pitchFamily="18" charset="0"/>
              </a:rPr>
              <a:t>巴的压缩天然气以及</a:t>
            </a:r>
            <a:r>
              <a:rPr lang="en-US" altLang="zh-CN" sz="1500" dirty="0" smtClean="0">
                <a:solidFill>
                  <a:srgbClr val="454544"/>
                </a:solidFill>
                <a:latin typeface="Times New Roman" pitchFamily="18" charset="0"/>
                <a:cs typeface="Times New Roman" pitchFamily="18" charset="0"/>
              </a:rPr>
              <a:t>700</a:t>
            </a:r>
            <a:r>
              <a:rPr lang="zh-CN" altLang="en-US" sz="1500" dirty="0" smtClean="0">
                <a:solidFill>
                  <a:srgbClr val="454544"/>
                </a:solidFill>
                <a:latin typeface="Times New Roman" pitchFamily="18" charset="0"/>
                <a:cs typeface="Times New Roman" pitchFamily="18" charset="0"/>
              </a:rPr>
              <a:t>巴的氢气</a:t>
            </a:r>
            <a:endParaRPr lang="en-US" altLang="zh-CN" sz="1500" dirty="0" smtClean="0">
              <a:solidFill>
                <a:srgbClr val="454544"/>
              </a:solidFill>
              <a:latin typeface="Times New Roman" pitchFamily="18" charset="0"/>
              <a:cs typeface="Times New Roman" pitchFamily="18" charset="0"/>
            </a:endParaRPr>
          </a:p>
          <a:p>
            <a:pPr>
              <a:lnSpc>
                <a:spcPts val="1000"/>
              </a:lnSpc>
            </a:pPr>
            <a:endParaRPr lang="en-US" altLang="zh-CN" dirty="0" smtClean="0"/>
          </a:p>
          <a:p>
            <a:pPr>
              <a:lnSpc>
                <a:spcPts val="1000"/>
              </a:lnSpc>
            </a:pPr>
            <a:endParaRPr lang="en-US" altLang="zh-CN" dirty="0" smtClean="0"/>
          </a:p>
          <a:p>
            <a:pPr>
              <a:lnSpc>
                <a:spcPts val="1900"/>
              </a:lnSpc>
              <a:tabLst>
                <a:tab pos="863600" algn="l"/>
                <a:tab pos="2819400" algn="l"/>
              </a:tabLst>
            </a:pPr>
            <a:r>
              <a:rPr lang="en-US" altLang="zh-CN" sz="1500" dirty="0" smtClean="0">
                <a:solidFill>
                  <a:srgbClr val="454544"/>
                </a:solidFill>
                <a:latin typeface="Times New Roman" pitchFamily="18" charset="0"/>
                <a:cs typeface="Times New Roman" pitchFamily="18" charset="0"/>
              </a:rPr>
              <a:t>X-STORE</a:t>
            </a:r>
            <a:r>
              <a:rPr lang="en-US" altLang="zh-CN" sz="1500" dirty="0" smtClean="0">
                <a:latin typeface="Times New Roman" pitchFamily="18" charset="0"/>
                <a:cs typeface="Times New Roman" pitchFamily="18" charset="0"/>
              </a:rPr>
              <a:t> </a:t>
            </a:r>
            <a:r>
              <a:rPr lang="zh-CN" altLang="en-US" sz="1500" dirty="0" smtClean="0">
                <a:latin typeface="Times New Roman" pitchFamily="18" charset="0"/>
                <a:cs typeface="Times New Roman" pitchFamily="18" charset="0"/>
              </a:rPr>
              <a:t>运输图</a:t>
            </a:r>
            <a:endParaRPr lang="en-US" altLang="zh-CN" dirty="0" smtClean="0"/>
          </a:p>
          <a:p>
            <a:pPr>
              <a:lnSpc>
                <a:spcPts val="1000"/>
              </a:lnSpc>
            </a:pPr>
            <a:endParaRPr lang="en-US" altLang="zh-CN" dirty="0" smtClean="0"/>
          </a:p>
          <a:p>
            <a:pPr>
              <a:lnSpc>
                <a:spcPts val="1800"/>
              </a:lnSpc>
              <a:tabLst>
                <a:tab pos="863600" algn="l"/>
                <a:tab pos="2819400" algn="l"/>
              </a:tabLst>
            </a:pPr>
            <a:endParaRPr lang="en-US" altLang="zh-CN" sz="1500" dirty="0" smtClean="0">
              <a:solidFill>
                <a:srgbClr val="454544"/>
              </a:solidFill>
              <a:latin typeface="Times New Roman" pitchFamily="18" charset="0"/>
              <a:cs typeface="Times New Roman" pitchFamily="18" charset="0"/>
            </a:endParaRPr>
          </a:p>
          <a:p>
            <a:pPr>
              <a:lnSpc>
                <a:spcPts val="1800"/>
              </a:lnSpc>
              <a:tabLst>
                <a:tab pos="863600" algn="l"/>
                <a:tab pos="2819400" algn="l"/>
              </a:tabLst>
            </a:pPr>
            <a:r>
              <a:rPr lang="zh-CN" altLang="en-US" sz="1500" b="1" dirty="0" smtClean="0">
                <a:solidFill>
                  <a:srgbClr val="454544"/>
                </a:solidFill>
                <a:latin typeface="Times New Roman" pitchFamily="18" charset="0"/>
                <a:cs typeface="Times New Roman" pitchFamily="18" charset="0"/>
              </a:rPr>
              <a:t>应用</a:t>
            </a:r>
            <a:endParaRPr lang="en-US" altLang="zh-CN" sz="1500" b="1" dirty="0" smtClean="0">
              <a:solidFill>
                <a:srgbClr val="454544"/>
              </a:solidFill>
              <a:latin typeface="Times New Roman" pitchFamily="18" charset="0"/>
              <a:cs typeface="Times New Roman" pitchFamily="18" charset="0"/>
            </a:endParaRPr>
          </a:p>
          <a:p>
            <a:pPr>
              <a:lnSpc>
                <a:spcPts val="1800"/>
              </a:lnSpc>
              <a:tabLst>
                <a:tab pos="863600" algn="l"/>
                <a:tab pos="2819400" algn="l"/>
              </a:tabLst>
            </a:pPr>
            <a:r>
              <a:rPr lang="zh-CN" altLang="en-US" sz="1500" dirty="0" smtClean="0">
                <a:solidFill>
                  <a:srgbClr val="454544"/>
                </a:solidFill>
                <a:latin typeface="Times New Roman" pitchFamily="18" charset="0"/>
                <a:cs typeface="Times New Roman" pitchFamily="18" charset="0"/>
              </a:rPr>
              <a:t>可运用于机动车驱动轴的生产。</a:t>
            </a:r>
            <a:endParaRPr lang="en-US" altLang="zh-CN" sz="1500" dirty="0" smtClean="0">
              <a:solidFill>
                <a:srgbClr val="454544"/>
              </a:solidFill>
              <a:latin typeface="Times New Roman" pitchFamily="18" charset="0"/>
              <a:cs typeface="Times New Roman" pitchFamily="18" charset="0"/>
            </a:endParaRP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100"/>
              </a:lnSpc>
              <a:tabLst>
                <a:tab pos="863600" algn="l"/>
                <a:tab pos="2819400" algn="l"/>
              </a:tabLst>
            </a:pPr>
            <a:r>
              <a:rPr lang="en-US" altLang="zh-CN" dirty="0" smtClean="0"/>
              <a:t>	</a:t>
            </a:r>
            <a:r>
              <a:rPr lang="en-US" altLang="zh-CN" sz="1800" dirty="0" smtClean="0">
                <a:solidFill>
                  <a:srgbClr val="A0A0A2"/>
                </a:solidFill>
                <a:latin typeface="Times New Roman" pitchFamily="18" charset="0"/>
                <a:cs typeface="Times New Roman" pitchFamily="18" charset="0"/>
                <a:hlinkClick r:id="rId4" action="ppaction://hlinksldjump"/>
              </a:rPr>
              <a:t>Back</a:t>
            </a:r>
            <a:r>
              <a:rPr lang="en-US" altLang="zh-CN" sz="1800" dirty="0" smtClean="0">
                <a:latin typeface="Times New Roman" pitchFamily="18" charset="0"/>
                <a:cs typeface="Times New Roman" pitchFamily="18" charset="0"/>
              </a:rPr>
              <a:t> </a:t>
            </a:r>
            <a:r>
              <a:rPr lang="en-US" altLang="zh-CN" sz="1800" dirty="0" smtClean="0">
                <a:solidFill>
                  <a:srgbClr val="A0A0A2"/>
                </a:solidFill>
                <a:latin typeface="Times New Roman" pitchFamily="18" charset="0"/>
                <a:cs typeface="Times New Roman" pitchFamily="18" charset="0"/>
                <a:hlinkClick r:id="rId4" action="ppaction://hlinksldjump"/>
              </a:rPr>
              <a:t>to</a:t>
            </a:r>
            <a:r>
              <a:rPr lang="en-US" altLang="zh-CN" sz="1800" dirty="0" smtClean="0">
                <a:latin typeface="Times New Roman" pitchFamily="18" charset="0"/>
                <a:cs typeface="Times New Roman" pitchFamily="18" charset="0"/>
              </a:rPr>
              <a:t> </a:t>
            </a:r>
            <a:r>
              <a:rPr lang="en-US" altLang="zh-CN" sz="1800" dirty="0" smtClean="0">
                <a:solidFill>
                  <a:srgbClr val="A0A0A2"/>
                </a:solidFill>
                <a:latin typeface="Times New Roman" pitchFamily="18" charset="0"/>
                <a:cs typeface="Times New Roman" pitchFamily="18" charset="0"/>
                <a:hlinkClick r:id="rId4" action="ppaction://hlinksldjump"/>
              </a:rPr>
              <a:t>Overview</a:t>
            </a:r>
          </a:p>
          <a:p>
            <a:pPr>
              <a:lnSpc>
                <a:spcPts val="1000"/>
              </a:lnSpc>
            </a:pPr>
            <a:endParaRPr lang="en-US" altLang="zh-CN" dirty="0" smtClean="0"/>
          </a:p>
          <a:p>
            <a:pPr>
              <a:lnSpc>
                <a:spcPts val="900"/>
              </a:lnSpc>
              <a:tabLst>
                <a:tab pos="863600" algn="l"/>
                <a:tab pos="2819400" algn="l"/>
              </a:tabLst>
            </a:pPr>
            <a:r>
              <a:rPr lang="en-US" altLang="zh-CN" dirty="0" smtClean="0"/>
              <a:t>		</a:t>
            </a:r>
            <a:r>
              <a:rPr lang="en-US" altLang="zh-CN" sz="998" dirty="0" smtClean="0">
                <a:solidFill>
                  <a:srgbClr val="58585A"/>
                </a:solidFill>
                <a:latin typeface="Times New Roman" pitchFamily="18" charset="0"/>
                <a:cs typeface="Times New Roman" pitchFamily="18" charset="0"/>
              </a:rPr>
              <a:t>&gt;</a:t>
            </a:r>
            <a:r>
              <a:rPr lang="en-US" altLang="zh-CN" sz="998" dirty="0" smtClean="0">
                <a:latin typeface="Times New Roman" pitchFamily="18" charset="0"/>
                <a:cs typeface="Times New Roman" pitchFamily="18" charset="0"/>
              </a:rPr>
              <a:t> </a:t>
            </a:r>
            <a:r>
              <a:rPr lang="en-US" altLang="zh-CN" sz="998" dirty="0" smtClean="0">
                <a:solidFill>
                  <a:srgbClr val="58585A"/>
                </a:solidFill>
                <a:latin typeface="Times New Roman" pitchFamily="18" charset="0"/>
                <a:cs typeface="Times New Roman" pitchFamily="18" charset="0"/>
              </a:rPr>
              <a:t>14</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63"/>
            <a:ext cx="10080625" cy="7561326"/>
          </a:xfrm>
          <a:custGeom>
            <a:avLst/>
            <a:gdLst>
              <a:gd name="connsiteX0" fmla="*/ 0 w 10080625"/>
              <a:gd name="connsiteY0" fmla="*/ 7561326 h 7561326"/>
              <a:gd name="connsiteX1" fmla="*/ 10080625 w 10080625"/>
              <a:gd name="connsiteY1" fmla="*/ 7561326 h 7561326"/>
              <a:gd name="connsiteX2" fmla="*/ 10080625 w 10080625"/>
              <a:gd name="connsiteY2" fmla="*/ 0 h 7561326"/>
              <a:gd name="connsiteX3" fmla="*/ 0 w 10080625"/>
              <a:gd name="connsiteY3" fmla="*/ 0 h 7561326"/>
              <a:gd name="connsiteX4" fmla="*/ 0 w 10080625"/>
              <a:gd name="connsiteY4" fmla="*/ 7561326 h 756132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080625" h="7561326">
                <a:moveTo>
                  <a:pt x="0" y="7561326"/>
                </a:moveTo>
                <a:lnTo>
                  <a:pt x="10080625" y="7561326"/>
                </a:lnTo>
                <a:lnTo>
                  <a:pt x="10080625" y="0"/>
                </a:lnTo>
                <a:lnTo>
                  <a:pt x="0" y="0"/>
                </a:lnTo>
                <a:lnTo>
                  <a:pt x="0" y="7561326"/>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442912" y="1254125"/>
            <a:ext cx="9190037" cy="19050"/>
          </a:xfrm>
          <a:custGeom>
            <a:avLst/>
            <a:gdLst>
              <a:gd name="connsiteX0" fmla="*/ 6350 w 9190037"/>
              <a:gd name="connsiteY0" fmla="*/ 6350 h 19050"/>
              <a:gd name="connsiteX1" fmla="*/ 9183687 w 9190037"/>
              <a:gd name="connsiteY1" fmla="*/ 6350 h 19050"/>
            </a:gdLst>
            <a:ahLst/>
            <a:cxnLst>
              <a:cxn ang="0">
                <a:pos x="connsiteX0" y="connsiteY0"/>
              </a:cxn>
              <a:cxn ang="1">
                <a:pos x="connsiteX1" y="connsiteY1"/>
              </a:cxn>
            </a:cxnLst>
            <a:rect l="l" t="t" r="r" b="b"/>
            <a:pathLst>
              <a:path w="9190037" h="19050">
                <a:moveTo>
                  <a:pt x="6350" y="6350"/>
                </a:moveTo>
                <a:lnTo>
                  <a:pt x="9183687" y="6350"/>
                </a:lnTo>
              </a:path>
            </a:pathLst>
          </a:custGeom>
          <a:ln w="12700">
            <a:solidFill>
              <a:srgbClr val="093E6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06400" y="6375400"/>
            <a:ext cx="2171700" cy="812800"/>
          </a:xfrm>
          <a:prstGeom prst="rect">
            <a:avLst/>
          </a:prstGeom>
          <a:noFill/>
        </p:spPr>
      </p:pic>
      <p:pic>
        <p:nvPicPr>
          <p:cNvPr id="5" name="Picture 3"/>
          <p:cNvPicPr>
            <a:picLocks noChangeAspect="1" noChangeArrowheads="1"/>
          </p:cNvPicPr>
          <p:nvPr/>
        </p:nvPicPr>
        <p:blipFill>
          <a:blip r:embed="rId3" cstate="print"/>
          <a:srcRect/>
          <a:stretch>
            <a:fillRect/>
          </a:stretch>
        </p:blipFill>
        <p:spPr bwMode="auto">
          <a:xfrm>
            <a:off x="8318500" y="622300"/>
            <a:ext cx="1308100" cy="279400"/>
          </a:xfrm>
          <a:prstGeom prst="rect">
            <a:avLst/>
          </a:prstGeom>
          <a:noFill/>
        </p:spPr>
      </p:pic>
      <p:pic>
        <p:nvPicPr>
          <p:cNvPr id="6" name="Picture 3"/>
          <p:cNvPicPr>
            <a:picLocks noChangeAspect="1" noChangeArrowheads="1"/>
          </p:cNvPicPr>
          <p:nvPr/>
        </p:nvPicPr>
        <p:blipFill>
          <a:blip r:embed="rId4" cstate="print"/>
          <a:srcRect/>
          <a:stretch>
            <a:fillRect/>
          </a:stretch>
        </p:blipFill>
        <p:spPr bwMode="auto">
          <a:xfrm>
            <a:off x="4127500" y="2197100"/>
            <a:ext cx="5562600" cy="4978400"/>
          </a:xfrm>
          <a:prstGeom prst="rect">
            <a:avLst/>
          </a:prstGeom>
          <a:noFill/>
        </p:spPr>
      </p:pic>
      <p:sp>
        <p:nvSpPr>
          <p:cNvPr id="2" name="TextBox 1"/>
          <p:cNvSpPr txBox="1"/>
          <p:nvPr/>
        </p:nvSpPr>
        <p:spPr>
          <a:xfrm>
            <a:off x="431800" y="1485900"/>
            <a:ext cx="2430152" cy="251351"/>
          </a:xfrm>
          <a:prstGeom prst="rect">
            <a:avLst/>
          </a:prstGeom>
          <a:noFill/>
        </p:spPr>
        <p:txBody>
          <a:bodyPr wrap="none" lIns="0" tIns="0" rIns="0" rtlCol="0">
            <a:spAutoFit/>
          </a:bodyPr>
          <a:lstStyle/>
          <a:p>
            <a:pPr>
              <a:lnSpc>
                <a:spcPts val="1600"/>
              </a:lnSpc>
              <a:tabLst/>
            </a:pPr>
            <a:r>
              <a:rPr lang="zh-CN" altLang="en-US" sz="1800" dirty="0" smtClean="0">
                <a:solidFill>
                  <a:srgbClr val="093E69"/>
                </a:solidFill>
                <a:latin typeface="Times New Roman" pitchFamily="18" charset="0"/>
                <a:cs typeface="Times New Roman" pitchFamily="18" charset="0"/>
              </a:rPr>
              <a:t>业务领域：航空航天 </a:t>
            </a:r>
            <a:r>
              <a:rPr lang="en-US" altLang="zh-CN" sz="1800" dirty="0" smtClean="0">
                <a:solidFill>
                  <a:srgbClr val="093E69"/>
                </a:solidFill>
                <a:latin typeface="Times New Roman" pitchFamily="18" charset="0"/>
                <a:cs typeface="Times New Roman" pitchFamily="18" charset="0"/>
              </a:rPr>
              <a:t>1/2</a:t>
            </a:r>
          </a:p>
        </p:txBody>
      </p:sp>
      <p:sp>
        <p:nvSpPr>
          <p:cNvPr id="7" name="TextBox 1"/>
          <p:cNvSpPr txBox="1"/>
          <p:nvPr/>
        </p:nvSpPr>
        <p:spPr>
          <a:xfrm>
            <a:off x="431800" y="2235200"/>
            <a:ext cx="177800" cy="2692400"/>
          </a:xfrm>
          <a:prstGeom prst="rect">
            <a:avLst/>
          </a:prstGeom>
          <a:noFill/>
        </p:spPr>
        <p:txBody>
          <a:bodyPr wrap="none" lIns="0" tIns="0" rIns="0" rtlCol="0">
            <a:spAutoFit/>
          </a:bodyPr>
          <a:lstStyle/>
          <a:p>
            <a:pPr>
              <a:lnSpc>
                <a:spcPts val="1600"/>
              </a:lnSpc>
              <a:tabLst/>
            </a:pPr>
            <a:r>
              <a:rPr lang="en-US" altLang="zh-CN" sz="1500" dirty="0" smtClean="0">
                <a:solidFill>
                  <a:srgbClr val="A0A0A2"/>
                </a:solidFill>
                <a:latin typeface="Times New Roman" pitchFamily="18" charset="0"/>
                <a:cs typeface="Times New Roman" pitchFamily="18" charset="0"/>
              </a:rPr>
              <a:t>►</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900"/>
              </a:lnSpc>
              <a:tabLst/>
            </a:pPr>
            <a:r>
              <a:rPr lang="en-US" altLang="zh-CN" sz="1500" dirty="0" smtClean="0">
                <a:solidFill>
                  <a:srgbClr val="A0A0A2"/>
                </a:solidFill>
                <a:latin typeface="Times New Roman" pitchFamily="18" charset="0"/>
                <a:cs typeface="Times New Roman" pitchFamily="18" charset="0"/>
              </a:rPr>
              <a:t>►</a:t>
            </a:r>
          </a:p>
          <a:p>
            <a:pPr>
              <a:lnSpc>
                <a:spcPts val="1000"/>
              </a:lnSpc>
            </a:pPr>
            <a:endParaRPr lang="en-US" altLang="zh-CN" dirty="0" smtClean="0"/>
          </a:p>
          <a:p>
            <a:pPr>
              <a:lnSpc>
                <a:spcPts val="1000"/>
              </a:lnSpc>
            </a:pPr>
            <a:endParaRPr lang="en-US" altLang="zh-CN" dirty="0" smtClean="0"/>
          </a:p>
          <a:p>
            <a:pPr>
              <a:lnSpc>
                <a:spcPts val="2100"/>
              </a:lnSpc>
              <a:tabLst/>
            </a:pPr>
            <a:r>
              <a:rPr lang="en-US" altLang="zh-CN" sz="1500" dirty="0" smtClean="0">
                <a:solidFill>
                  <a:srgbClr val="A0A0A2"/>
                </a:solidFill>
                <a:latin typeface="Times New Roman" pitchFamily="18" charset="0"/>
                <a:cs typeface="Times New Roman" pitchFamily="18" charset="0"/>
              </a:rPr>
              <a:t>►</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500"/>
              </a:lnSpc>
              <a:tabLst/>
            </a:pPr>
            <a:r>
              <a:rPr lang="en-US" altLang="zh-CN" sz="1500" dirty="0" smtClean="0">
                <a:solidFill>
                  <a:srgbClr val="A0A0A2"/>
                </a:solidFill>
                <a:latin typeface="Times New Roman" pitchFamily="18" charset="0"/>
                <a:cs typeface="Times New Roman" pitchFamily="18" charset="0"/>
              </a:rPr>
              <a:t>►</a:t>
            </a:r>
          </a:p>
        </p:txBody>
      </p:sp>
      <p:sp>
        <p:nvSpPr>
          <p:cNvPr id="8" name="TextBox 1"/>
          <p:cNvSpPr txBox="1"/>
          <p:nvPr/>
        </p:nvSpPr>
        <p:spPr>
          <a:xfrm>
            <a:off x="876300" y="2273300"/>
            <a:ext cx="3097212" cy="3239348"/>
          </a:xfrm>
          <a:prstGeom prst="rect">
            <a:avLst/>
          </a:prstGeom>
          <a:noFill/>
        </p:spPr>
        <p:txBody>
          <a:bodyPr wrap="square" lIns="0" tIns="0" rIns="0" rtlCol="0">
            <a:spAutoFit/>
          </a:bodyPr>
          <a:lstStyle/>
          <a:p>
            <a:pPr>
              <a:lnSpc>
                <a:spcPts val="1300"/>
              </a:lnSpc>
              <a:tabLst/>
            </a:pPr>
            <a:r>
              <a:rPr lang="zh-CN" altLang="en-US" sz="1500" dirty="0" smtClean="0">
                <a:solidFill>
                  <a:srgbClr val="4D4D4D"/>
                </a:solidFill>
                <a:latin typeface="Times New Roman" pitchFamily="18" charset="0"/>
                <a:cs typeface="Times New Roman" pitchFamily="18" charset="0"/>
              </a:rPr>
              <a:t>生产及办公区域覆盖面积</a:t>
            </a:r>
            <a:r>
              <a:rPr lang="en-US" altLang="zh-CN" sz="1500" dirty="0" smtClean="0">
                <a:solidFill>
                  <a:srgbClr val="4D4D4D"/>
                </a:solidFill>
                <a:latin typeface="Times New Roman" pitchFamily="18" charset="0"/>
                <a:cs typeface="Times New Roman" pitchFamily="18" charset="0"/>
              </a:rPr>
              <a:t>:</a:t>
            </a:r>
          </a:p>
          <a:p>
            <a:pPr>
              <a:lnSpc>
                <a:spcPts val="1800"/>
              </a:lnSpc>
              <a:tabLst/>
            </a:pPr>
            <a:r>
              <a:rPr lang="en-US" altLang="zh-CN" sz="1500" dirty="0" smtClean="0">
                <a:solidFill>
                  <a:srgbClr val="4D4D4D"/>
                </a:solidFill>
                <a:latin typeface="Times New Roman" pitchFamily="18" charset="0"/>
                <a:cs typeface="Times New Roman" pitchFamily="18" charset="0"/>
              </a:rPr>
              <a:t>3,754</a:t>
            </a:r>
            <a:r>
              <a:rPr lang="en-US" altLang="zh-CN" sz="1500" dirty="0" smtClean="0">
                <a:latin typeface="Times New Roman" pitchFamily="18" charset="0"/>
                <a:cs typeface="Times New Roman" pitchFamily="18" charset="0"/>
              </a:rPr>
              <a:t> </a:t>
            </a:r>
            <a:r>
              <a:rPr lang="en-US" altLang="zh-CN" sz="1500" dirty="0" smtClean="0">
                <a:solidFill>
                  <a:srgbClr val="4D4D4D"/>
                </a:solidFill>
                <a:latin typeface="Times New Roman" pitchFamily="18" charset="0"/>
                <a:cs typeface="Times New Roman" pitchFamily="18" charset="0"/>
              </a:rPr>
              <a:t>m</a:t>
            </a:r>
            <a:r>
              <a:rPr lang="en-US" altLang="zh-CN" sz="996" dirty="0" smtClean="0">
                <a:solidFill>
                  <a:srgbClr val="4D4D4D"/>
                </a:solidFill>
                <a:latin typeface="Times New Roman" pitchFamily="18" charset="0"/>
                <a:cs typeface="Times New Roman" pitchFamily="18" charset="0"/>
              </a:rPr>
              <a:t>2</a:t>
            </a:r>
          </a:p>
          <a:p>
            <a:pPr>
              <a:lnSpc>
                <a:spcPts val="1000"/>
              </a:lnSpc>
            </a:pPr>
            <a:endParaRPr lang="en-US" altLang="zh-CN" dirty="0" smtClean="0"/>
          </a:p>
          <a:p>
            <a:pPr>
              <a:lnSpc>
                <a:spcPts val="1000"/>
              </a:lnSpc>
            </a:pPr>
            <a:endParaRPr lang="en-US" altLang="zh-CN" dirty="0" smtClean="0"/>
          </a:p>
          <a:p>
            <a:pPr>
              <a:lnSpc>
                <a:spcPts val="2100"/>
              </a:lnSpc>
              <a:tabLst/>
            </a:pPr>
            <a:r>
              <a:rPr lang="zh-CN" altLang="en-US" sz="1500" dirty="0" smtClean="0">
                <a:solidFill>
                  <a:srgbClr val="4D4D4D"/>
                </a:solidFill>
                <a:latin typeface="Times New Roman" pitchFamily="18" charset="0"/>
                <a:cs typeface="Times New Roman" pitchFamily="18" charset="0"/>
              </a:rPr>
              <a:t>生产重点</a:t>
            </a:r>
            <a:r>
              <a:rPr lang="en-US" altLang="zh-CN" sz="1500" dirty="0" smtClean="0">
                <a:solidFill>
                  <a:srgbClr val="4D4D4D"/>
                </a:solidFill>
                <a:latin typeface="Times New Roman" pitchFamily="18" charset="0"/>
                <a:cs typeface="Times New Roman" pitchFamily="18" charset="0"/>
              </a:rPr>
              <a:t>:</a:t>
            </a:r>
            <a:r>
              <a:rPr lang="en-US" altLang="zh-CN" sz="1500" dirty="0" smtClean="0">
                <a:latin typeface="Times New Roman" pitchFamily="18" charset="0"/>
                <a:cs typeface="Times New Roman" pitchFamily="18" charset="0"/>
              </a:rPr>
              <a:t> </a:t>
            </a:r>
            <a:r>
              <a:rPr lang="zh-CN" altLang="en-US" sz="1500" dirty="0" smtClean="0">
                <a:latin typeface="Times New Roman" pitchFamily="18" charset="0"/>
                <a:cs typeface="Times New Roman" pitchFamily="18" charset="0"/>
              </a:rPr>
              <a:t>航天宇宙</a:t>
            </a:r>
            <a:endParaRPr lang="en-US" altLang="zh-CN" dirty="0" smtClean="0"/>
          </a:p>
          <a:p>
            <a:pPr>
              <a:lnSpc>
                <a:spcPts val="1000"/>
              </a:lnSpc>
            </a:pPr>
            <a:endParaRPr lang="en-US" altLang="zh-CN" dirty="0" smtClean="0"/>
          </a:p>
          <a:p>
            <a:pPr>
              <a:lnSpc>
                <a:spcPts val="2100"/>
              </a:lnSpc>
              <a:tabLst/>
            </a:pPr>
            <a:r>
              <a:rPr lang="en-US" altLang="zh-CN" sz="1500" dirty="0" smtClean="0">
                <a:solidFill>
                  <a:srgbClr val="4D4D4D"/>
                </a:solidFill>
                <a:latin typeface="Times New Roman" pitchFamily="18" charset="0"/>
                <a:cs typeface="Times New Roman" pitchFamily="18" charset="0"/>
              </a:rPr>
              <a:t>5</a:t>
            </a:r>
            <a:r>
              <a:rPr lang="en-US" altLang="zh-CN" sz="1500" dirty="0" smtClean="0">
                <a:latin typeface="Times New Roman" pitchFamily="18" charset="0"/>
                <a:cs typeface="Times New Roman" pitchFamily="18" charset="0"/>
              </a:rPr>
              <a:t> </a:t>
            </a:r>
            <a:r>
              <a:rPr lang="zh-CN" altLang="en-US" sz="1500" dirty="0" smtClean="0">
                <a:latin typeface="Times New Roman" pitchFamily="18" charset="0"/>
                <a:cs typeface="Times New Roman" pitchFamily="18" charset="0"/>
              </a:rPr>
              <a:t>个直径高达</a:t>
            </a:r>
            <a:r>
              <a:rPr lang="en-US" altLang="zh-CN" sz="1500" dirty="0" smtClean="0">
                <a:latin typeface="Times New Roman" pitchFamily="18" charset="0"/>
                <a:cs typeface="Times New Roman" pitchFamily="18" charset="0"/>
              </a:rPr>
              <a:t>3.5</a:t>
            </a:r>
            <a:r>
              <a:rPr lang="zh-CN" altLang="en-US" sz="1500" dirty="0" smtClean="0">
                <a:latin typeface="Times New Roman" pitchFamily="18" charset="0"/>
                <a:cs typeface="Times New Roman" pitchFamily="18" charset="0"/>
              </a:rPr>
              <a:t>米，长度达</a:t>
            </a:r>
            <a:r>
              <a:rPr lang="en-US" altLang="zh-CN" sz="1500" dirty="0" smtClean="0">
                <a:latin typeface="Times New Roman" pitchFamily="18" charset="0"/>
                <a:cs typeface="Times New Roman" pitchFamily="18" charset="0"/>
              </a:rPr>
              <a:t>8.5</a:t>
            </a:r>
            <a:r>
              <a:rPr lang="zh-CN" altLang="en-US" sz="1500" dirty="0" smtClean="0">
                <a:latin typeface="Times New Roman" pitchFamily="18" charset="0"/>
                <a:cs typeface="Times New Roman" pitchFamily="18" charset="0"/>
              </a:rPr>
              <a:t>米</a:t>
            </a:r>
            <a:endParaRPr lang="en-US" altLang="zh-CN" sz="1500" dirty="0" smtClean="0">
              <a:latin typeface="Times New Roman" pitchFamily="18" charset="0"/>
              <a:cs typeface="Times New Roman" pitchFamily="18" charset="0"/>
            </a:endParaRPr>
          </a:p>
          <a:p>
            <a:pPr>
              <a:lnSpc>
                <a:spcPts val="2100"/>
              </a:lnSpc>
              <a:tabLst/>
            </a:pPr>
            <a:r>
              <a:rPr lang="zh-CN" altLang="en-US" sz="1500" dirty="0" smtClean="0">
                <a:latin typeface="Times New Roman" pitchFamily="18" charset="0"/>
                <a:cs typeface="Times New Roman" pitchFamily="18" charset="0"/>
              </a:rPr>
              <a:t>的高压锅；</a:t>
            </a:r>
            <a:r>
              <a:rPr lang="en-US" altLang="zh-CN" sz="1500" dirty="0" smtClean="0">
                <a:latin typeface="Times New Roman" pitchFamily="18" charset="0"/>
                <a:cs typeface="Times New Roman" pitchFamily="18" charset="0"/>
              </a:rPr>
              <a:t> </a:t>
            </a:r>
          </a:p>
          <a:p>
            <a:pPr>
              <a:lnSpc>
                <a:spcPts val="2100"/>
              </a:lnSpc>
              <a:tabLst/>
            </a:pPr>
            <a:r>
              <a:rPr lang="zh-CN" altLang="en-US" sz="1502" dirty="0" smtClean="0">
                <a:latin typeface="Times New Roman" pitchFamily="18" charset="0"/>
                <a:cs typeface="Times New Roman" pitchFamily="18" charset="0"/>
              </a:rPr>
              <a:t>特殊的预剪裁机器可以保证</a:t>
            </a:r>
            <a:endParaRPr lang="en-US" altLang="zh-CN" sz="1502" dirty="0" smtClean="0">
              <a:latin typeface="Times New Roman" pitchFamily="18" charset="0"/>
              <a:cs typeface="Times New Roman" pitchFamily="18" charset="0"/>
            </a:endParaRPr>
          </a:p>
          <a:p>
            <a:pPr>
              <a:lnSpc>
                <a:spcPts val="2100"/>
              </a:lnSpc>
              <a:tabLst/>
            </a:pPr>
            <a:r>
              <a:rPr lang="zh-CN" altLang="en-US" sz="1502" dirty="0" smtClean="0">
                <a:latin typeface="Times New Roman" pitchFamily="18" charset="0"/>
                <a:cs typeface="Times New Roman" pitchFamily="18" charset="0"/>
              </a:rPr>
              <a:t>对碳纤维复合材料冲压制品的精确剪裁</a:t>
            </a:r>
            <a:r>
              <a:rPr lang="en-US" altLang="zh-CN" sz="1502" dirty="0" smtClean="0">
                <a:solidFill>
                  <a:srgbClr val="4D4D4D"/>
                </a:solidFill>
                <a:latin typeface="Times New Roman" pitchFamily="18" charset="0"/>
                <a:cs typeface="Times New Roman" pitchFamily="18" charset="0"/>
              </a:rPr>
              <a:t>.</a:t>
            </a:r>
          </a:p>
          <a:p>
            <a:pPr>
              <a:lnSpc>
                <a:spcPts val="1000"/>
              </a:lnSpc>
            </a:pPr>
            <a:endParaRPr lang="en-US" altLang="zh-CN" dirty="0" smtClean="0"/>
          </a:p>
          <a:p>
            <a:pPr>
              <a:lnSpc>
                <a:spcPts val="1000"/>
              </a:lnSpc>
            </a:pPr>
            <a:endParaRPr lang="en-US" altLang="zh-CN" dirty="0" smtClean="0"/>
          </a:p>
          <a:p>
            <a:pPr>
              <a:lnSpc>
                <a:spcPts val="2100"/>
              </a:lnSpc>
              <a:tabLst/>
            </a:pPr>
            <a:r>
              <a:rPr lang="zh-CN" altLang="en-US" sz="1500" dirty="0">
                <a:solidFill>
                  <a:srgbClr val="4D4D4D"/>
                </a:solidFill>
                <a:latin typeface="Times New Roman" pitchFamily="18" charset="0"/>
                <a:cs typeface="Times New Roman" pitchFamily="18" charset="0"/>
              </a:rPr>
              <a:t>潮湿</a:t>
            </a:r>
            <a:r>
              <a:rPr lang="zh-CN" altLang="en-US" sz="1500" dirty="0" smtClean="0">
                <a:solidFill>
                  <a:srgbClr val="4D4D4D"/>
                </a:solidFill>
                <a:latin typeface="Times New Roman" pitchFamily="18" charset="0"/>
                <a:cs typeface="Times New Roman" pitchFamily="18" charset="0"/>
              </a:rPr>
              <a:t>丝线铺放</a:t>
            </a:r>
            <a:r>
              <a:rPr lang="en-US" altLang="zh-CN" sz="1500" dirty="0" smtClean="0">
                <a:solidFill>
                  <a:srgbClr val="4D4D4D"/>
                </a:solidFill>
                <a:latin typeface="Times New Roman" pitchFamily="18" charset="0"/>
                <a:cs typeface="Times New Roman" pitchFamily="18" charset="0"/>
              </a:rPr>
              <a:t>:</a:t>
            </a:r>
            <a:r>
              <a:rPr lang="en-US" altLang="zh-CN" sz="1500" dirty="0" smtClean="0">
                <a:latin typeface="Times New Roman" pitchFamily="18" charset="0"/>
                <a:cs typeface="Times New Roman" pitchFamily="18" charset="0"/>
              </a:rPr>
              <a:t> </a:t>
            </a:r>
            <a:r>
              <a:rPr lang="zh-CN" altLang="en-US" sz="1500" dirty="0" smtClean="0">
                <a:solidFill>
                  <a:srgbClr val="4D4D4D"/>
                </a:solidFill>
                <a:latin typeface="Times New Roman" pitchFamily="18" charset="0"/>
                <a:cs typeface="Times New Roman" pitchFamily="18" charset="0"/>
              </a:rPr>
              <a:t>安置方式确保碳纤维复合材料结构的高精度生产。</a:t>
            </a:r>
            <a:endParaRPr lang="en-US" altLang="zh-CN" sz="1500" dirty="0" smtClean="0">
              <a:solidFill>
                <a:srgbClr val="4D4D4D"/>
              </a:solidFill>
              <a:latin typeface="Times New Roman" pitchFamily="18" charset="0"/>
              <a:cs typeface="Times New Roman" pitchFamily="18" charset="0"/>
            </a:endParaRPr>
          </a:p>
        </p:txBody>
      </p:sp>
      <p:sp>
        <p:nvSpPr>
          <p:cNvPr id="9" name="TextBox 1"/>
          <p:cNvSpPr txBox="1"/>
          <p:nvPr/>
        </p:nvSpPr>
        <p:spPr>
          <a:xfrm>
            <a:off x="8661400" y="7048500"/>
            <a:ext cx="1066800" cy="419100"/>
          </a:xfrm>
          <a:prstGeom prst="rect">
            <a:avLst/>
          </a:prstGeom>
          <a:noFill/>
        </p:spPr>
        <p:txBody>
          <a:bodyPr wrap="none" lIns="0" tIns="0" rIns="0" rtlCol="0">
            <a:spAutoFit/>
          </a:bodyPr>
          <a:lstStyle/>
          <a:p>
            <a:pPr>
              <a:lnSpc>
                <a:spcPts val="700"/>
              </a:lnSpc>
              <a:tabLst>
                <a:tab pos="825500" algn="l"/>
              </a:tabLst>
            </a:pPr>
            <a:r>
              <a:rPr lang="en-US" altLang="zh-CN" sz="806" dirty="0" smtClean="0">
                <a:solidFill>
                  <a:srgbClr val="FFFFFF"/>
                </a:solidFill>
                <a:latin typeface="Times New Roman" pitchFamily="18" charset="0"/>
                <a:cs typeface="Times New Roman" pitchFamily="18" charset="0"/>
              </a:rPr>
              <a:t>Source:</a:t>
            </a:r>
            <a:r>
              <a:rPr lang="en-US" altLang="zh-CN" sz="806" dirty="0" smtClean="0">
                <a:latin typeface="Times New Roman" pitchFamily="18" charset="0"/>
                <a:cs typeface="Times New Roman" pitchFamily="18" charset="0"/>
              </a:rPr>
              <a:t> </a:t>
            </a:r>
            <a:r>
              <a:rPr lang="en-US" altLang="zh-CN" sz="806" dirty="0" smtClean="0">
                <a:solidFill>
                  <a:srgbClr val="FFFFFF"/>
                </a:solidFill>
                <a:latin typeface="Times New Roman" pitchFamily="18" charset="0"/>
                <a:cs typeface="Times New Roman" pitchFamily="18" charset="0"/>
              </a:rPr>
              <a:t>Google</a:t>
            </a:r>
            <a:r>
              <a:rPr lang="en-US" altLang="zh-CN" sz="806" dirty="0" smtClean="0">
                <a:latin typeface="Times New Roman" pitchFamily="18" charset="0"/>
                <a:cs typeface="Times New Roman" pitchFamily="18" charset="0"/>
              </a:rPr>
              <a:t> </a:t>
            </a:r>
            <a:r>
              <a:rPr lang="en-US" altLang="zh-CN" sz="806" dirty="0" smtClean="0">
                <a:solidFill>
                  <a:srgbClr val="FFFFFF"/>
                </a:solidFill>
                <a:latin typeface="Times New Roman" pitchFamily="18" charset="0"/>
                <a:cs typeface="Times New Roman" pitchFamily="18" charset="0"/>
              </a:rPr>
              <a:t>Maps</a:t>
            </a:r>
          </a:p>
          <a:p>
            <a:pPr>
              <a:lnSpc>
                <a:spcPts val="1000"/>
              </a:lnSpc>
            </a:pPr>
            <a:endParaRPr lang="en-US" altLang="zh-CN" dirty="0" smtClean="0"/>
          </a:p>
          <a:p>
            <a:pPr>
              <a:lnSpc>
                <a:spcPts val="1600"/>
              </a:lnSpc>
              <a:tabLst>
                <a:tab pos="825500" algn="l"/>
              </a:tabLst>
            </a:pPr>
            <a:r>
              <a:rPr lang="en-US" altLang="zh-CN" dirty="0" smtClean="0"/>
              <a:t>	</a:t>
            </a:r>
            <a:r>
              <a:rPr lang="en-US" altLang="zh-CN" sz="998" dirty="0" smtClean="0">
                <a:solidFill>
                  <a:srgbClr val="58585A"/>
                </a:solidFill>
                <a:latin typeface="Times New Roman" pitchFamily="18" charset="0"/>
                <a:cs typeface="Times New Roman" pitchFamily="18" charset="0"/>
              </a:rPr>
              <a:t>&gt;</a:t>
            </a:r>
            <a:r>
              <a:rPr lang="en-US" altLang="zh-CN" sz="998" dirty="0" smtClean="0">
                <a:latin typeface="Times New Roman" pitchFamily="18" charset="0"/>
                <a:cs typeface="Times New Roman" pitchFamily="18" charset="0"/>
              </a:rPr>
              <a:t> </a:t>
            </a:r>
            <a:r>
              <a:rPr lang="en-US" altLang="zh-CN" sz="998" dirty="0" smtClean="0">
                <a:solidFill>
                  <a:srgbClr val="58585A"/>
                </a:solidFill>
                <a:latin typeface="Times New Roman" pitchFamily="18" charset="0"/>
                <a:cs typeface="Times New Roman" pitchFamily="18" charset="0"/>
              </a:rPr>
              <a:t>15</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63"/>
            <a:ext cx="10080625" cy="7561326"/>
          </a:xfrm>
          <a:custGeom>
            <a:avLst/>
            <a:gdLst>
              <a:gd name="connsiteX0" fmla="*/ 0 w 10080625"/>
              <a:gd name="connsiteY0" fmla="*/ 7561326 h 7561326"/>
              <a:gd name="connsiteX1" fmla="*/ 10080625 w 10080625"/>
              <a:gd name="connsiteY1" fmla="*/ 7561326 h 7561326"/>
              <a:gd name="connsiteX2" fmla="*/ 10080625 w 10080625"/>
              <a:gd name="connsiteY2" fmla="*/ 0 h 7561326"/>
              <a:gd name="connsiteX3" fmla="*/ 0 w 10080625"/>
              <a:gd name="connsiteY3" fmla="*/ 0 h 7561326"/>
              <a:gd name="connsiteX4" fmla="*/ 0 w 10080625"/>
              <a:gd name="connsiteY4" fmla="*/ 7561326 h 756132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080625" h="7561326">
                <a:moveTo>
                  <a:pt x="0" y="7561326"/>
                </a:moveTo>
                <a:lnTo>
                  <a:pt x="10080625" y="7561326"/>
                </a:lnTo>
                <a:lnTo>
                  <a:pt x="10080625" y="0"/>
                </a:lnTo>
                <a:lnTo>
                  <a:pt x="0" y="0"/>
                </a:lnTo>
                <a:lnTo>
                  <a:pt x="0" y="7561326"/>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442912" y="1254125"/>
            <a:ext cx="9190037" cy="19050"/>
          </a:xfrm>
          <a:custGeom>
            <a:avLst/>
            <a:gdLst>
              <a:gd name="connsiteX0" fmla="*/ 6350 w 9190037"/>
              <a:gd name="connsiteY0" fmla="*/ 6350 h 19050"/>
              <a:gd name="connsiteX1" fmla="*/ 9183687 w 9190037"/>
              <a:gd name="connsiteY1" fmla="*/ 6350 h 19050"/>
            </a:gdLst>
            <a:ahLst/>
            <a:cxnLst>
              <a:cxn ang="0">
                <a:pos x="connsiteX0" y="connsiteY0"/>
              </a:cxn>
              <a:cxn ang="1">
                <a:pos x="connsiteX1" y="connsiteY1"/>
              </a:cxn>
            </a:cxnLst>
            <a:rect l="l" t="t" r="r" b="b"/>
            <a:pathLst>
              <a:path w="9190037" h="19050">
                <a:moveTo>
                  <a:pt x="6350" y="6350"/>
                </a:moveTo>
                <a:lnTo>
                  <a:pt x="9183687" y="6350"/>
                </a:lnTo>
              </a:path>
            </a:pathLst>
          </a:custGeom>
          <a:ln w="12700">
            <a:solidFill>
              <a:srgbClr val="093E6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82600" y="2197100"/>
            <a:ext cx="5600700" cy="4991100"/>
          </a:xfrm>
          <a:prstGeom prst="rect">
            <a:avLst/>
          </a:prstGeom>
          <a:noFill/>
        </p:spPr>
      </p:pic>
      <p:pic>
        <p:nvPicPr>
          <p:cNvPr id="5" name="Picture 3"/>
          <p:cNvPicPr>
            <a:picLocks noChangeAspect="1" noChangeArrowheads="1"/>
          </p:cNvPicPr>
          <p:nvPr/>
        </p:nvPicPr>
        <p:blipFill>
          <a:blip r:embed="rId3" cstate="print"/>
          <a:srcRect/>
          <a:stretch>
            <a:fillRect/>
          </a:stretch>
        </p:blipFill>
        <p:spPr bwMode="auto">
          <a:xfrm>
            <a:off x="8318500" y="622300"/>
            <a:ext cx="1308100" cy="279400"/>
          </a:xfrm>
          <a:prstGeom prst="rect">
            <a:avLst/>
          </a:prstGeom>
          <a:noFill/>
        </p:spPr>
      </p:pic>
      <p:sp>
        <p:nvSpPr>
          <p:cNvPr id="2" name="TextBox 1"/>
          <p:cNvSpPr txBox="1"/>
          <p:nvPr/>
        </p:nvSpPr>
        <p:spPr>
          <a:xfrm>
            <a:off x="431800" y="1485900"/>
            <a:ext cx="2430152" cy="251351"/>
          </a:xfrm>
          <a:prstGeom prst="rect">
            <a:avLst/>
          </a:prstGeom>
          <a:noFill/>
        </p:spPr>
        <p:txBody>
          <a:bodyPr wrap="none" lIns="0" tIns="0" rIns="0" rtlCol="0">
            <a:spAutoFit/>
          </a:bodyPr>
          <a:lstStyle/>
          <a:p>
            <a:pPr>
              <a:lnSpc>
                <a:spcPts val="1600"/>
              </a:lnSpc>
              <a:tabLst/>
            </a:pPr>
            <a:r>
              <a:rPr lang="zh-CN" altLang="en-US" dirty="0">
                <a:solidFill>
                  <a:srgbClr val="093E69"/>
                </a:solidFill>
                <a:latin typeface="Times New Roman" pitchFamily="18" charset="0"/>
                <a:cs typeface="Times New Roman" pitchFamily="18" charset="0"/>
              </a:rPr>
              <a:t>业务领域：航空航天 </a:t>
            </a:r>
            <a:r>
              <a:rPr lang="en-US" altLang="zh-CN" sz="1800" dirty="0" smtClean="0">
                <a:solidFill>
                  <a:srgbClr val="093E69"/>
                </a:solidFill>
                <a:latin typeface="Times New Roman" pitchFamily="18" charset="0"/>
                <a:cs typeface="Times New Roman" pitchFamily="18" charset="0"/>
              </a:rPr>
              <a:t>2/2</a:t>
            </a:r>
          </a:p>
        </p:txBody>
      </p:sp>
      <p:sp>
        <p:nvSpPr>
          <p:cNvPr id="6" name="TextBox 1"/>
          <p:cNvSpPr txBox="1"/>
          <p:nvPr/>
        </p:nvSpPr>
        <p:spPr>
          <a:xfrm>
            <a:off x="6223000" y="2209800"/>
            <a:ext cx="177800" cy="3314700"/>
          </a:xfrm>
          <a:prstGeom prst="rect">
            <a:avLst/>
          </a:prstGeom>
          <a:noFill/>
        </p:spPr>
        <p:txBody>
          <a:bodyPr wrap="none" lIns="0" tIns="0" rIns="0" rtlCol="0">
            <a:spAutoFit/>
          </a:bodyPr>
          <a:lstStyle/>
          <a:p>
            <a:pPr>
              <a:lnSpc>
                <a:spcPts val="1600"/>
              </a:lnSpc>
              <a:tabLst/>
            </a:pPr>
            <a:r>
              <a:rPr lang="en-US" altLang="zh-CN" sz="1500" dirty="0" smtClean="0">
                <a:solidFill>
                  <a:srgbClr val="A0A0A2"/>
                </a:solidFill>
                <a:latin typeface="Times New Roman" pitchFamily="18" charset="0"/>
                <a:cs typeface="Times New Roman" pitchFamily="18" charset="0"/>
              </a:rPr>
              <a:t>►</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300"/>
              </a:lnSpc>
              <a:tabLst/>
            </a:pPr>
            <a:r>
              <a:rPr lang="en-US" altLang="zh-CN" sz="1500" dirty="0" smtClean="0">
                <a:solidFill>
                  <a:srgbClr val="A0A0A2"/>
                </a:solidFill>
                <a:latin typeface="Times New Roman" pitchFamily="18" charset="0"/>
                <a:cs typeface="Times New Roman" pitchFamily="18" charset="0"/>
              </a:rPr>
              <a:t>►</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300"/>
              </a:lnSpc>
              <a:tabLst/>
            </a:pPr>
            <a:r>
              <a:rPr lang="en-US" altLang="zh-CN" sz="1500" dirty="0" smtClean="0">
                <a:solidFill>
                  <a:srgbClr val="A0A0A2"/>
                </a:solidFill>
                <a:latin typeface="Times New Roman" pitchFamily="18" charset="0"/>
                <a:cs typeface="Times New Roman" pitchFamily="18" charset="0"/>
              </a:rPr>
              <a:t>►</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700"/>
              </a:lnSpc>
              <a:tabLst/>
            </a:pPr>
            <a:r>
              <a:rPr lang="en-US" altLang="zh-CN" sz="1500" dirty="0" smtClean="0">
                <a:solidFill>
                  <a:srgbClr val="A0A0A2"/>
                </a:solidFill>
                <a:latin typeface="Times New Roman" pitchFamily="18" charset="0"/>
                <a:cs typeface="Times New Roman" pitchFamily="18" charset="0"/>
              </a:rPr>
              <a:t>►</a:t>
            </a:r>
          </a:p>
        </p:txBody>
      </p:sp>
      <p:sp>
        <p:nvSpPr>
          <p:cNvPr id="7" name="TextBox 1"/>
          <p:cNvSpPr txBox="1"/>
          <p:nvPr/>
        </p:nvSpPr>
        <p:spPr>
          <a:xfrm>
            <a:off x="6667500" y="2247900"/>
            <a:ext cx="3249612" cy="4765407"/>
          </a:xfrm>
          <a:prstGeom prst="rect">
            <a:avLst/>
          </a:prstGeom>
          <a:noFill/>
        </p:spPr>
        <p:txBody>
          <a:bodyPr wrap="square" lIns="0" tIns="0" rIns="0" rtlCol="0">
            <a:spAutoFit/>
          </a:bodyPr>
          <a:lstStyle/>
          <a:p>
            <a:pPr>
              <a:lnSpc>
                <a:spcPts val="1300"/>
              </a:lnSpc>
              <a:tabLst>
                <a:tab pos="2819400" algn="l"/>
              </a:tabLst>
            </a:pPr>
            <a:r>
              <a:rPr lang="zh-CN" altLang="en-US" sz="1500" dirty="0" smtClean="0">
                <a:solidFill>
                  <a:srgbClr val="454544"/>
                </a:solidFill>
                <a:latin typeface="Times New Roman" pitchFamily="18" charset="0"/>
                <a:cs typeface="Times New Roman" pitchFamily="18" charset="0"/>
              </a:rPr>
              <a:t>对碳纤维复合材料在航空航天领域中应用的整体发展和设计有广泛的知识技巧</a:t>
            </a:r>
            <a:endParaRPr lang="en-US" altLang="zh-CN" sz="1500" dirty="0" smtClean="0">
              <a:solidFill>
                <a:srgbClr val="454544"/>
              </a:solidFill>
              <a:latin typeface="Times New Roman" pitchFamily="18" charset="0"/>
              <a:cs typeface="Times New Roman" pitchFamily="18" charset="0"/>
            </a:endParaRP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a:p>
          <a:p>
            <a:pPr>
              <a:lnSpc>
                <a:spcPts val="1000"/>
              </a:lnSpc>
            </a:pPr>
            <a:endParaRPr lang="en-US" altLang="zh-CN" dirty="0" smtClean="0"/>
          </a:p>
          <a:p>
            <a:pPr>
              <a:lnSpc>
                <a:spcPts val="1000"/>
              </a:lnSpc>
            </a:pPr>
            <a:endParaRPr lang="en-US" altLang="zh-CN" dirty="0" smtClean="0"/>
          </a:p>
          <a:p>
            <a:pPr>
              <a:lnSpc>
                <a:spcPts val="1900"/>
              </a:lnSpc>
              <a:tabLst>
                <a:tab pos="2819400" algn="l"/>
              </a:tabLst>
            </a:pPr>
            <a:r>
              <a:rPr lang="zh-CN" altLang="en-US" sz="1500" dirty="0" smtClean="0">
                <a:solidFill>
                  <a:srgbClr val="454544"/>
                </a:solidFill>
                <a:latin typeface="Times New Roman" pitchFamily="18" charset="0"/>
                <a:cs typeface="Times New Roman" pitchFamily="18" charset="0"/>
              </a:rPr>
              <a:t>生产能用于卫星的碳纤维复合结构以及卫星的完整扩展结构</a:t>
            </a:r>
            <a:endParaRPr lang="en-US" altLang="zh-CN" sz="1500" dirty="0" smtClean="0">
              <a:solidFill>
                <a:srgbClr val="454544"/>
              </a:solidFill>
              <a:latin typeface="Times New Roman" pitchFamily="18" charset="0"/>
              <a:cs typeface="Times New Roman" pitchFamily="18" charset="0"/>
            </a:endParaRP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a:p>
          <a:p>
            <a:pPr>
              <a:lnSpc>
                <a:spcPts val="1000"/>
              </a:lnSpc>
            </a:pPr>
            <a:endParaRPr lang="en-US" altLang="zh-CN" dirty="0" smtClean="0"/>
          </a:p>
          <a:p>
            <a:pPr>
              <a:lnSpc>
                <a:spcPts val="1000"/>
              </a:lnSpc>
            </a:pPr>
            <a:endParaRPr lang="en-US" altLang="zh-CN" dirty="0"/>
          </a:p>
          <a:p>
            <a:pPr>
              <a:lnSpc>
                <a:spcPts val="1000"/>
              </a:lnSpc>
            </a:pPr>
            <a:endParaRPr lang="en-US" altLang="zh-CN" dirty="0" smtClean="0"/>
          </a:p>
          <a:p>
            <a:pPr>
              <a:lnSpc>
                <a:spcPts val="1000"/>
              </a:lnSpc>
            </a:pPr>
            <a:endParaRPr lang="en-US" altLang="zh-CN" dirty="0" smtClean="0"/>
          </a:p>
          <a:p>
            <a:pPr>
              <a:lnSpc>
                <a:spcPts val="1900"/>
              </a:lnSpc>
              <a:tabLst>
                <a:tab pos="2819400" algn="l"/>
              </a:tabLst>
            </a:pPr>
            <a:r>
              <a:rPr lang="zh-CN" altLang="en-US" sz="1500" dirty="0" smtClean="0">
                <a:solidFill>
                  <a:srgbClr val="454544"/>
                </a:solidFill>
                <a:latin typeface="Times New Roman" pitchFamily="18" charset="0"/>
                <a:cs typeface="Times New Roman" pitchFamily="18" charset="0"/>
              </a:rPr>
              <a:t>生产卫星太阳能发电机的基板</a:t>
            </a:r>
            <a:endParaRPr lang="en-US" altLang="zh-CN" sz="1500" dirty="0" smtClean="0">
              <a:solidFill>
                <a:srgbClr val="454544"/>
              </a:solidFill>
              <a:latin typeface="Times New Roman" pitchFamily="18" charset="0"/>
              <a:cs typeface="Times New Roman" pitchFamily="18" charset="0"/>
            </a:endParaRPr>
          </a:p>
          <a:p>
            <a:pPr>
              <a:lnSpc>
                <a:spcPts val="1000"/>
              </a:lnSpc>
            </a:pPr>
            <a:endParaRPr lang="en-US" altLang="zh-CN" dirty="0" smtClean="0"/>
          </a:p>
          <a:p>
            <a:pPr>
              <a:lnSpc>
                <a:spcPts val="1000"/>
              </a:lnSpc>
            </a:pPr>
            <a:endParaRPr lang="en-US" altLang="zh-CN" dirty="0" smtClean="0"/>
          </a:p>
          <a:p>
            <a:pPr>
              <a:lnSpc>
                <a:spcPts val="1900"/>
              </a:lnSpc>
              <a:tabLst>
                <a:tab pos="2819400" algn="l"/>
              </a:tabLst>
            </a:pPr>
            <a:r>
              <a:rPr lang="zh-CN" altLang="en-US" sz="1500" dirty="0" smtClean="0">
                <a:latin typeface="Times New Roman" pitchFamily="18" charset="0"/>
                <a:cs typeface="Times New Roman" pitchFamily="18" charset="0"/>
              </a:rPr>
              <a:t>制造出可用于机动车大梁的精密卷绕碳纤维复合材料</a:t>
            </a: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700"/>
              </a:lnSpc>
              <a:tabLst>
                <a:tab pos="2819400" algn="l"/>
              </a:tabLst>
            </a:pPr>
            <a:r>
              <a:rPr lang="en-US" altLang="zh-CN" dirty="0" smtClean="0"/>
              <a:t>	</a:t>
            </a:r>
            <a:r>
              <a:rPr lang="en-US" altLang="zh-CN" sz="998" dirty="0" smtClean="0">
                <a:solidFill>
                  <a:srgbClr val="58585A"/>
                </a:solidFill>
                <a:latin typeface="Times New Roman" pitchFamily="18" charset="0"/>
                <a:cs typeface="Times New Roman" pitchFamily="18" charset="0"/>
              </a:rPr>
              <a:t>&gt;</a:t>
            </a:r>
            <a:r>
              <a:rPr lang="en-US" altLang="zh-CN" sz="998" dirty="0" smtClean="0">
                <a:latin typeface="Times New Roman" pitchFamily="18" charset="0"/>
                <a:cs typeface="Times New Roman" pitchFamily="18" charset="0"/>
              </a:rPr>
              <a:t> </a:t>
            </a:r>
            <a:r>
              <a:rPr lang="en-US" altLang="zh-CN" sz="998" dirty="0" smtClean="0">
                <a:solidFill>
                  <a:srgbClr val="58585A"/>
                </a:solidFill>
                <a:latin typeface="Times New Roman" pitchFamily="18" charset="0"/>
                <a:cs typeface="Times New Roman" pitchFamily="18" charset="0"/>
              </a:rPr>
              <a:t>16</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87312" y="-63"/>
            <a:ext cx="10080625" cy="7561326"/>
          </a:xfrm>
          <a:custGeom>
            <a:avLst/>
            <a:gdLst>
              <a:gd name="connsiteX0" fmla="*/ 0 w 10080625"/>
              <a:gd name="connsiteY0" fmla="*/ 7561326 h 7561326"/>
              <a:gd name="connsiteX1" fmla="*/ 10080625 w 10080625"/>
              <a:gd name="connsiteY1" fmla="*/ 7561326 h 7561326"/>
              <a:gd name="connsiteX2" fmla="*/ 10080625 w 10080625"/>
              <a:gd name="connsiteY2" fmla="*/ 0 h 7561326"/>
              <a:gd name="connsiteX3" fmla="*/ 0 w 10080625"/>
              <a:gd name="connsiteY3" fmla="*/ 0 h 7561326"/>
              <a:gd name="connsiteX4" fmla="*/ 0 w 10080625"/>
              <a:gd name="connsiteY4" fmla="*/ 7561326 h 756132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080625" h="7561326">
                <a:moveTo>
                  <a:pt x="0" y="7561326"/>
                </a:moveTo>
                <a:lnTo>
                  <a:pt x="10080625" y="7561326"/>
                </a:lnTo>
                <a:lnTo>
                  <a:pt x="10080625" y="0"/>
                </a:lnTo>
                <a:lnTo>
                  <a:pt x="0" y="0"/>
                </a:lnTo>
                <a:lnTo>
                  <a:pt x="0" y="7561326"/>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442912" y="1254125"/>
            <a:ext cx="9190037" cy="19050"/>
          </a:xfrm>
          <a:custGeom>
            <a:avLst/>
            <a:gdLst>
              <a:gd name="connsiteX0" fmla="*/ 6350 w 9190037"/>
              <a:gd name="connsiteY0" fmla="*/ 6350 h 19050"/>
              <a:gd name="connsiteX1" fmla="*/ 9183687 w 9190037"/>
              <a:gd name="connsiteY1" fmla="*/ 6350 h 19050"/>
            </a:gdLst>
            <a:ahLst/>
            <a:cxnLst>
              <a:cxn ang="0">
                <a:pos x="connsiteX0" y="connsiteY0"/>
              </a:cxn>
              <a:cxn ang="1">
                <a:pos x="connsiteX1" y="connsiteY1"/>
              </a:cxn>
            </a:cxnLst>
            <a:rect l="l" t="t" r="r" b="b"/>
            <a:pathLst>
              <a:path w="9190037" h="19050">
                <a:moveTo>
                  <a:pt x="6350" y="6350"/>
                </a:moveTo>
                <a:lnTo>
                  <a:pt x="9183687" y="6350"/>
                </a:lnTo>
              </a:path>
            </a:pathLst>
          </a:custGeom>
          <a:ln w="12700">
            <a:solidFill>
              <a:srgbClr val="093E6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31800" y="6400800"/>
            <a:ext cx="2159000" cy="787400"/>
          </a:xfrm>
          <a:prstGeom prst="rect">
            <a:avLst/>
          </a:prstGeom>
          <a:noFill/>
        </p:spPr>
      </p:pic>
      <p:pic>
        <p:nvPicPr>
          <p:cNvPr id="5" name="Picture 3"/>
          <p:cNvPicPr>
            <a:picLocks noChangeAspect="1" noChangeArrowheads="1"/>
          </p:cNvPicPr>
          <p:nvPr/>
        </p:nvPicPr>
        <p:blipFill>
          <a:blip r:embed="rId3" cstate="print"/>
          <a:srcRect/>
          <a:stretch>
            <a:fillRect/>
          </a:stretch>
        </p:blipFill>
        <p:spPr bwMode="auto">
          <a:xfrm>
            <a:off x="8318500" y="622300"/>
            <a:ext cx="1308100" cy="279400"/>
          </a:xfrm>
          <a:prstGeom prst="rect">
            <a:avLst/>
          </a:prstGeom>
          <a:noFill/>
        </p:spPr>
      </p:pic>
      <p:pic>
        <p:nvPicPr>
          <p:cNvPr id="6" name="Picture 3"/>
          <p:cNvPicPr>
            <a:picLocks noChangeAspect="1" noChangeArrowheads="1"/>
          </p:cNvPicPr>
          <p:nvPr/>
        </p:nvPicPr>
        <p:blipFill>
          <a:blip r:embed="rId4" cstate="print"/>
          <a:srcRect/>
          <a:stretch>
            <a:fillRect/>
          </a:stretch>
        </p:blipFill>
        <p:spPr bwMode="auto">
          <a:xfrm>
            <a:off x="4089400" y="2197100"/>
            <a:ext cx="5600700" cy="4978400"/>
          </a:xfrm>
          <a:prstGeom prst="rect">
            <a:avLst/>
          </a:prstGeom>
          <a:noFill/>
        </p:spPr>
      </p:pic>
      <p:sp>
        <p:nvSpPr>
          <p:cNvPr id="2" name="TextBox 1"/>
          <p:cNvSpPr txBox="1"/>
          <p:nvPr/>
        </p:nvSpPr>
        <p:spPr>
          <a:xfrm>
            <a:off x="431800" y="1485900"/>
            <a:ext cx="3064942" cy="251351"/>
          </a:xfrm>
          <a:prstGeom prst="rect">
            <a:avLst/>
          </a:prstGeom>
          <a:noFill/>
        </p:spPr>
        <p:txBody>
          <a:bodyPr wrap="none" lIns="0" tIns="0" rIns="0" rtlCol="0">
            <a:spAutoFit/>
          </a:bodyPr>
          <a:lstStyle/>
          <a:p>
            <a:pPr>
              <a:lnSpc>
                <a:spcPts val="1600"/>
              </a:lnSpc>
              <a:tabLst/>
            </a:pPr>
            <a:r>
              <a:rPr lang="zh-CN" altLang="en-US" sz="1800" dirty="0" smtClean="0">
                <a:solidFill>
                  <a:srgbClr val="093E69"/>
                </a:solidFill>
                <a:latin typeface="Times New Roman" pitchFamily="18" charset="0"/>
                <a:cs typeface="Times New Roman" pitchFamily="18" charset="0"/>
              </a:rPr>
              <a:t>业务领域：高分子复合材料</a:t>
            </a:r>
            <a:r>
              <a:rPr lang="en-US" altLang="zh-CN" sz="1800" dirty="0" smtClean="0">
                <a:solidFill>
                  <a:srgbClr val="093E69"/>
                </a:solidFill>
                <a:latin typeface="Times New Roman" pitchFamily="18" charset="0"/>
                <a:cs typeface="Times New Roman" pitchFamily="18" charset="0"/>
              </a:rPr>
              <a:t>1/2</a:t>
            </a:r>
          </a:p>
        </p:txBody>
      </p:sp>
      <p:sp>
        <p:nvSpPr>
          <p:cNvPr id="7" name="TextBox 1"/>
          <p:cNvSpPr txBox="1"/>
          <p:nvPr/>
        </p:nvSpPr>
        <p:spPr>
          <a:xfrm>
            <a:off x="431800" y="2235200"/>
            <a:ext cx="177800" cy="3822700"/>
          </a:xfrm>
          <a:prstGeom prst="rect">
            <a:avLst/>
          </a:prstGeom>
          <a:noFill/>
        </p:spPr>
        <p:txBody>
          <a:bodyPr wrap="none" lIns="0" tIns="0" rIns="0" rtlCol="0">
            <a:spAutoFit/>
          </a:bodyPr>
          <a:lstStyle/>
          <a:p>
            <a:pPr>
              <a:lnSpc>
                <a:spcPts val="1600"/>
              </a:lnSpc>
              <a:tabLst/>
            </a:pPr>
            <a:r>
              <a:rPr lang="en-US" altLang="zh-CN" sz="1500" dirty="0" smtClean="0">
                <a:solidFill>
                  <a:srgbClr val="A0A0A2"/>
                </a:solidFill>
                <a:latin typeface="Times New Roman" pitchFamily="18" charset="0"/>
                <a:cs typeface="Times New Roman" pitchFamily="18" charset="0"/>
              </a:rPr>
              <a:t>►</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900"/>
              </a:lnSpc>
              <a:tabLst/>
            </a:pPr>
            <a:r>
              <a:rPr lang="en-US" altLang="zh-CN" sz="1500" dirty="0" smtClean="0">
                <a:solidFill>
                  <a:srgbClr val="A0A0A2"/>
                </a:solidFill>
                <a:latin typeface="Times New Roman" pitchFamily="18" charset="0"/>
                <a:cs typeface="Times New Roman" pitchFamily="18" charset="0"/>
              </a:rPr>
              <a:t>►</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900"/>
              </a:lnSpc>
              <a:tabLst/>
            </a:pPr>
            <a:r>
              <a:rPr lang="en-US" altLang="zh-CN" sz="1500" dirty="0" smtClean="0">
                <a:solidFill>
                  <a:srgbClr val="A0A0A2"/>
                </a:solidFill>
                <a:latin typeface="Times New Roman" pitchFamily="18" charset="0"/>
                <a:cs typeface="Times New Roman" pitchFamily="18" charset="0"/>
              </a:rPr>
              <a:t>►</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200"/>
              </a:lnSpc>
              <a:tabLst/>
            </a:pPr>
            <a:r>
              <a:rPr lang="en-US" altLang="zh-CN" sz="1500" dirty="0" smtClean="0">
                <a:solidFill>
                  <a:srgbClr val="A0A0A2"/>
                </a:solidFill>
                <a:latin typeface="Times New Roman" pitchFamily="18" charset="0"/>
                <a:cs typeface="Times New Roman" pitchFamily="18" charset="0"/>
              </a:rPr>
              <a:t>►</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200"/>
              </a:lnSpc>
              <a:tabLst/>
            </a:pPr>
            <a:r>
              <a:rPr lang="en-US" altLang="zh-CN" sz="1502" dirty="0" smtClean="0">
                <a:solidFill>
                  <a:srgbClr val="A0A0A2"/>
                </a:solidFill>
                <a:latin typeface="Times New Roman" pitchFamily="18" charset="0"/>
                <a:cs typeface="Times New Roman" pitchFamily="18" charset="0"/>
              </a:rPr>
              <a:t>►</a:t>
            </a:r>
          </a:p>
        </p:txBody>
      </p:sp>
      <p:sp>
        <p:nvSpPr>
          <p:cNvPr id="8" name="TextBox 1"/>
          <p:cNvSpPr txBox="1"/>
          <p:nvPr/>
        </p:nvSpPr>
        <p:spPr>
          <a:xfrm>
            <a:off x="876300" y="2273300"/>
            <a:ext cx="3414396" cy="3701013"/>
          </a:xfrm>
          <a:prstGeom prst="rect">
            <a:avLst/>
          </a:prstGeom>
          <a:noFill/>
        </p:spPr>
        <p:txBody>
          <a:bodyPr wrap="none" lIns="0" tIns="0" rIns="0" rtlCol="0">
            <a:spAutoFit/>
          </a:bodyPr>
          <a:lstStyle/>
          <a:p>
            <a:pPr>
              <a:lnSpc>
                <a:spcPts val="1300"/>
              </a:lnSpc>
              <a:tabLst/>
            </a:pPr>
            <a:r>
              <a:rPr lang="zh-CN" altLang="en-US" sz="1500" dirty="0" smtClean="0">
                <a:solidFill>
                  <a:srgbClr val="4D4D4D"/>
                </a:solidFill>
                <a:latin typeface="Times New Roman" pitchFamily="18" charset="0"/>
                <a:cs typeface="Times New Roman" pitchFamily="18" charset="0"/>
              </a:rPr>
              <a:t>生产及办公区域覆盖面积</a:t>
            </a:r>
            <a:r>
              <a:rPr lang="en-US" altLang="zh-CN" sz="1500" dirty="0" smtClean="0">
                <a:solidFill>
                  <a:srgbClr val="4D4D4D"/>
                </a:solidFill>
                <a:latin typeface="Times New Roman" pitchFamily="18" charset="0"/>
                <a:cs typeface="Times New Roman" pitchFamily="18" charset="0"/>
              </a:rPr>
              <a:t>:</a:t>
            </a:r>
          </a:p>
          <a:p>
            <a:pPr>
              <a:lnSpc>
                <a:spcPts val="1800"/>
              </a:lnSpc>
              <a:tabLst/>
            </a:pPr>
            <a:r>
              <a:rPr lang="en-US" altLang="zh-CN" sz="1500" dirty="0" smtClean="0">
                <a:solidFill>
                  <a:srgbClr val="4D4D4D"/>
                </a:solidFill>
                <a:latin typeface="Times New Roman" pitchFamily="18" charset="0"/>
                <a:cs typeface="Times New Roman" pitchFamily="18" charset="0"/>
              </a:rPr>
              <a:t>1500</a:t>
            </a:r>
            <a:r>
              <a:rPr lang="en-US" altLang="zh-CN" sz="1500" dirty="0" smtClean="0">
                <a:latin typeface="Times New Roman" pitchFamily="18" charset="0"/>
                <a:cs typeface="Times New Roman" pitchFamily="18" charset="0"/>
              </a:rPr>
              <a:t> </a:t>
            </a:r>
            <a:r>
              <a:rPr lang="en-US" altLang="zh-CN" sz="1500" dirty="0" smtClean="0">
                <a:solidFill>
                  <a:srgbClr val="4D4D4D"/>
                </a:solidFill>
                <a:latin typeface="Times New Roman" pitchFamily="18" charset="0"/>
                <a:cs typeface="Times New Roman" pitchFamily="18" charset="0"/>
              </a:rPr>
              <a:t>m</a:t>
            </a:r>
            <a:r>
              <a:rPr lang="en-US" altLang="zh-CN" sz="996" dirty="0" smtClean="0">
                <a:solidFill>
                  <a:srgbClr val="4D4D4D"/>
                </a:solidFill>
                <a:latin typeface="Times New Roman" pitchFamily="18" charset="0"/>
                <a:cs typeface="Times New Roman" pitchFamily="18" charset="0"/>
              </a:rPr>
              <a:t>2</a:t>
            </a:r>
          </a:p>
          <a:p>
            <a:pPr>
              <a:lnSpc>
                <a:spcPts val="1000"/>
              </a:lnSpc>
            </a:pPr>
            <a:endParaRPr lang="en-US" altLang="zh-CN" dirty="0" smtClean="0"/>
          </a:p>
          <a:p>
            <a:pPr>
              <a:lnSpc>
                <a:spcPts val="1000"/>
              </a:lnSpc>
            </a:pPr>
            <a:endParaRPr lang="en-US" altLang="zh-CN" dirty="0" smtClean="0"/>
          </a:p>
          <a:p>
            <a:pPr>
              <a:lnSpc>
                <a:spcPts val="2100"/>
              </a:lnSpc>
              <a:tabLst/>
            </a:pPr>
            <a:r>
              <a:rPr lang="zh-CN" altLang="en-US" sz="1500" dirty="0" smtClean="0">
                <a:solidFill>
                  <a:srgbClr val="4D4D4D"/>
                </a:solidFill>
                <a:latin typeface="Times New Roman" pitchFamily="18" charset="0"/>
                <a:cs typeface="Times New Roman" pitchFamily="18" charset="0"/>
              </a:rPr>
              <a:t>生产重点</a:t>
            </a:r>
            <a:r>
              <a:rPr lang="en-US" altLang="zh-CN" sz="1500" dirty="0" smtClean="0">
                <a:solidFill>
                  <a:srgbClr val="4D4D4D"/>
                </a:solidFill>
                <a:latin typeface="Times New Roman" pitchFamily="18" charset="0"/>
                <a:cs typeface="Times New Roman" pitchFamily="18" charset="0"/>
              </a:rPr>
              <a:t>:</a:t>
            </a:r>
            <a:r>
              <a:rPr lang="en-US" altLang="zh-CN" sz="1500" dirty="0" smtClean="0">
                <a:latin typeface="Times New Roman" pitchFamily="18" charset="0"/>
                <a:cs typeface="Times New Roman" pitchFamily="18" charset="0"/>
              </a:rPr>
              <a:t> </a:t>
            </a:r>
            <a:r>
              <a:rPr lang="zh-CN" altLang="en-US" sz="1500" dirty="0" smtClean="0">
                <a:latin typeface="Times New Roman" pitchFamily="18" charset="0"/>
                <a:cs typeface="Times New Roman" pitchFamily="18" charset="0"/>
              </a:rPr>
              <a:t>航空及汽车制造业</a:t>
            </a:r>
            <a:endParaRPr lang="en-US" altLang="zh-CN" sz="1500" dirty="0" smtClean="0">
              <a:latin typeface="Times New Roman" pitchFamily="18" charset="0"/>
              <a:cs typeface="Times New Roman" pitchFamily="18" charset="0"/>
            </a:endParaRPr>
          </a:p>
          <a:p>
            <a:pPr>
              <a:lnSpc>
                <a:spcPts val="2100"/>
              </a:lnSpc>
              <a:tabLst/>
            </a:pPr>
            <a:endParaRPr lang="en-US" altLang="zh-CN" dirty="0" smtClean="0"/>
          </a:p>
          <a:p>
            <a:pPr>
              <a:lnSpc>
                <a:spcPts val="1000"/>
              </a:lnSpc>
            </a:pPr>
            <a:endParaRPr lang="en-US" altLang="zh-CN" dirty="0" smtClean="0"/>
          </a:p>
          <a:p>
            <a:pPr>
              <a:lnSpc>
                <a:spcPts val="2100"/>
              </a:lnSpc>
              <a:tabLst/>
            </a:pPr>
            <a:r>
              <a:rPr lang="en-US" altLang="zh-CN" sz="1500" dirty="0" smtClean="0">
                <a:solidFill>
                  <a:srgbClr val="4D4D4D"/>
                </a:solidFill>
                <a:latin typeface="Times New Roman" pitchFamily="18" charset="0"/>
                <a:cs typeface="Times New Roman" pitchFamily="18" charset="0"/>
              </a:rPr>
              <a:t>3</a:t>
            </a:r>
            <a:r>
              <a:rPr lang="en-US" altLang="zh-CN" sz="1500" dirty="0" smtClean="0">
                <a:latin typeface="Times New Roman" pitchFamily="18" charset="0"/>
                <a:cs typeface="Times New Roman" pitchFamily="18" charset="0"/>
              </a:rPr>
              <a:t> </a:t>
            </a:r>
            <a:r>
              <a:rPr lang="zh-CN" altLang="en-US" sz="1500" dirty="0" smtClean="0">
                <a:latin typeface="Times New Roman" pitchFamily="18" charset="0"/>
                <a:cs typeface="Times New Roman" pitchFamily="18" charset="0"/>
              </a:rPr>
              <a:t>台用于制造板及其他碳纤维和玻璃纤维</a:t>
            </a:r>
            <a:endParaRPr lang="en-US" altLang="zh-CN" sz="1500" dirty="0" smtClean="0">
              <a:latin typeface="Times New Roman" pitchFamily="18" charset="0"/>
              <a:cs typeface="Times New Roman" pitchFamily="18" charset="0"/>
            </a:endParaRPr>
          </a:p>
          <a:p>
            <a:pPr>
              <a:lnSpc>
                <a:spcPts val="2100"/>
              </a:lnSpc>
              <a:tabLst/>
            </a:pPr>
            <a:r>
              <a:rPr lang="zh-CN" altLang="en-US" sz="1500" dirty="0" smtClean="0">
                <a:solidFill>
                  <a:srgbClr val="4D4D4D"/>
                </a:solidFill>
                <a:latin typeface="Times New Roman" pitchFamily="18" charset="0"/>
                <a:cs typeface="Times New Roman" pitchFamily="18" charset="0"/>
              </a:rPr>
              <a:t>复合材料的连续</a:t>
            </a:r>
            <a:r>
              <a:rPr lang="zh-CN" altLang="en-US" sz="1500" dirty="0">
                <a:solidFill>
                  <a:srgbClr val="4D4D4D"/>
                </a:solidFill>
                <a:latin typeface="Times New Roman" pitchFamily="18" charset="0"/>
                <a:cs typeface="Times New Roman" pitchFamily="18" charset="0"/>
              </a:rPr>
              <a:t>导电模式（</a:t>
            </a:r>
            <a:r>
              <a:rPr lang="en-US" altLang="zh-CN" sz="1500" dirty="0">
                <a:solidFill>
                  <a:srgbClr val="4D4D4D"/>
                </a:solidFill>
                <a:latin typeface="Times New Roman" pitchFamily="18" charset="0"/>
                <a:cs typeface="Times New Roman" pitchFamily="18" charset="0"/>
              </a:rPr>
              <a:t>CCM</a:t>
            </a:r>
            <a:r>
              <a:rPr lang="zh-CN" altLang="en-US" sz="1500" dirty="0" smtClean="0">
                <a:solidFill>
                  <a:srgbClr val="4D4D4D"/>
                </a:solidFill>
                <a:latin typeface="Times New Roman" pitchFamily="18" charset="0"/>
                <a:cs typeface="Times New Roman" pitchFamily="18" charset="0"/>
              </a:rPr>
              <a:t>）</a:t>
            </a:r>
            <a:endParaRPr lang="en-US" altLang="zh-CN" sz="1500" dirty="0" smtClean="0">
              <a:solidFill>
                <a:srgbClr val="4D4D4D"/>
              </a:solidFill>
              <a:latin typeface="Times New Roman" pitchFamily="18" charset="0"/>
              <a:cs typeface="Times New Roman" pitchFamily="18" charset="0"/>
            </a:endParaRPr>
          </a:p>
          <a:p>
            <a:pPr>
              <a:lnSpc>
                <a:spcPts val="2100"/>
              </a:lnSpc>
              <a:tabLst/>
            </a:pPr>
            <a:r>
              <a:rPr lang="zh-CN" altLang="en-US" sz="1500" dirty="0" smtClean="0">
                <a:solidFill>
                  <a:srgbClr val="4D4D4D"/>
                </a:solidFill>
                <a:latin typeface="Times New Roman" pitchFamily="18" charset="0"/>
                <a:cs typeface="Times New Roman" pitchFamily="18" charset="0"/>
              </a:rPr>
              <a:t>机器</a:t>
            </a:r>
            <a:r>
              <a:rPr lang="zh-CN" altLang="en-US" sz="1500" dirty="0">
                <a:solidFill>
                  <a:srgbClr val="4D4D4D"/>
                </a:solidFill>
                <a:latin typeface="Times New Roman" pitchFamily="18" charset="0"/>
                <a:cs typeface="Times New Roman" pitchFamily="18" charset="0"/>
              </a:rPr>
              <a:t>。</a:t>
            </a:r>
            <a:endParaRPr lang="en-US" altLang="zh-CN" sz="1500" dirty="0" smtClean="0">
              <a:solidFill>
                <a:srgbClr val="4D4D4D"/>
              </a:solidFill>
              <a:latin typeface="Times New Roman" pitchFamily="18" charset="0"/>
              <a:cs typeface="Times New Roman" pitchFamily="18" charset="0"/>
            </a:endParaRPr>
          </a:p>
          <a:p>
            <a:pPr>
              <a:lnSpc>
                <a:spcPts val="2100"/>
              </a:lnSpc>
              <a:tabLst/>
            </a:pPr>
            <a:endParaRPr lang="en-US" altLang="zh-CN" dirty="0" smtClean="0"/>
          </a:p>
          <a:p>
            <a:pPr>
              <a:lnSpc>
                <a:spcPts val="1000"/>
              </a:lnSpc>
            </a:pPr>
            <a:endParaRPr lang="en-US" altLang="zh-CN" dirty="0" smtClean="0"/>
          </a:p>
          <a:p>
            <a:pPr>
              <a:lnSpc>
                <a:spcPts val="1600"/>
              </a:lnSpc>
              <a:tabLst/>
            </a:pPr>
            <a:r>
              <a:rPr lang="en-US" altLang="zh-CN" sz="1500" dirty="0" smtClean="0">
                <a:solidFill>
                  <a:srgbClr val="4D4D4D"/>
                </a:solidFill>
                <a:latin typeface="Times New Roman" pitchFamily="18" charset="0"/>
                <a:cs typeface="Times New Roman" pitchFamily="18" charset="0"/>
              </a:rPr>
              <a:t>2</a:t>
            </a:r>
            <a:r>
              <a:rPr lang="zh-CN" altLang="en-US" sz="1500" dirty="0" smtClean="0">
                <a:solidFill>
                  <a:srgbClr val="4D4D4D"/>
                </a:solidFill>
                <a:latin typeface="Times New Roman" pitchFamily="18" charset="0"/>
                <a:cs typeface="Times New Roman" pitchFamily="18" charset="0"/>
              </a:rPr>
              <a:t>个</a:t>
            </a:r>
            <a:r>
              <a:rPr lang="en-US" altLang="zh-CN" sz="1500" dirty="0" smtClean="0">
                <a:latin typeface="Times New Roman" pitchFamily="18" charset="0"/>
                <a:cs typeface="Times New Roman" pitchFamily="18" charset="0"/>
              </a:rPr>
              <a:t> </a:t>
            </a:r>
            <a:r>
              <a:rPr lang="zh-CN" altLang="en-US" sz="1500" dirty="0" smtClean="0">
                <a:latin typeface="Times New Roman" pitchFamily="18" charset="0"/>
                <a:cs typeface="Times New Roman" pitchFamily="18" charset="0"/>
              </a:rPr>
              <a:t>能稳定并长时间连续操作与</a:t>
            </a:r>
            <a:endParaRPr lang="en-US" altLang="zh-CN" sz="1500" dirty="0" smtClean="0">
              <a:latin typeface="Times New Roman" pitchFamily="18" charset="0"/>
              <a:cs typeface="Times New Roman" pitchFamily="18" charset="0"/>
            </a:endParaRPr>
          </a:p>
          <a:p>
            <a:pPr>
              <a:lnSpc>
                <a:spcPts val="1600"/>
              </a:lnSpc>
              <a:tabLst/>
            </a:pPr>
            <a:r>
              <a:rPr lang="zh-CN" altLang="en-US" sz="1500" dirty="0" smtClean="0">
                <a:latin typeface="Times New Roman" pitchFamily="18" charset="0"/>
                <a:cs typeface="Times New Roman" pitchFamily="18" charset="0"/>
              </a:rPr>
              <a:t>碳纤维复合材料制品的烫印机</a:t>
            </a: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a:p>
          <a:p>
            <a:pPr>
              <a:lnSpc>
                <a:spcPts val="1000"/>
              </a:lnSpc>
            </a:pPr>
            <a:endParaRPr lang="en-US" altLang="zh-CN" dirty="0" smtClean="0"/>
          </a:p>
          <a:p>
            <a:pPr>
              <a:lnSpc>
                <a:spcPts val="1600"/>
              </a:lnSpc>
              <a:tabLst/>
            </a:pPr>
            <a:r>
              <a:rPr lang="en-US" altLang="zh-CN" sz="1502" dirty="0" smtClean="0">
                <a:solidFill>
                  <a:srgbClr val="4D4D4D"/>
                </a:solidFill>
                <a:latin typeface="Times New Roman" pitchFamily="18" charset="0"/>
                <a:cs typeface="Times New Roman" pitchFamily="18" charset="0"/>
              </a:rPr>
              <a:t>1</a:t>
            </a:r>
            <a:r>
              <a:rPr lang="zh-CN" altLang="en-US" sz="1502" dirty="0" smtClean="0">
                <a:latin typeface="Times New Roman" pitchFamily="18" charset="0"/>
                <a:cs typeface="Times New Roman" pitchFamily="18" charset="0"/>
              </a:rPr>
              <a:t>台真空热压机</a:t>
            </a:r>
            <a:endParaRPr lang="en-US" altLang="zh-CN" sz="1502" dirty="0" smtClean="0">
              <a:solidFill>
                <a:srgbClr val="4D4D4D"/>
              </a:solidFill>
              <a:latin typeface="Times New Roman" pitchFamily="18" charset="0"/>
              <a:cs typeface="Times New Roman" pitchFamily="18" charset="0"/>
            </a:endParaRPr>
          </a:p>
        </p:txBody>
      </p:sp>
      <p:sp>
        <p:nvSpPr>
          <p:cNvPr id="9" name="TextBox 1"/>
          <p:cNvSpPr txBox="1"/>
          <p:nvPr/>
        </p:nvSpPr>
        <p:spPr>
          <a:xfrm>
            <a:off x="8661400" y="7048500"/>
            <a:ext cx="1066800" cy="419100"/>
          </a:xfrm>
          <a:prstGeom prst="rect">
            <a:avLst/>
          </a:prstGeom>
          <a:noFill/>
        </p:spPr>
        <p:txBody>
          <a:bodyPr wrap="none" lIns="0" tIns="0" rIns="0" rtlCol="0">
            <a:spAutoFit/>
          </a:bodyPr>
          <a:lstStyle/>
          <a:p>
            <a:pPr>
              <a:lnSpc>
                <a:spcPts val="700"/>
              </a:lnSpc>
              <a:tabLst>
                <a:tab pos="825500" algn="l"/>
              </a:tabLst>
            </a:pPr>
            <a:r>
              <a:rPr lang="en-US" altLang="zh-CN" sz="806" dirty="0" smtClean="0">
                <a:solidFill>
                  <a:srgbClr val="FFFFFF"/>
                </a:solidFill>
                <a:latin typeface="Times New Roman" pitchFamily="18" charset="0"/>
                <a:cs typeface="Times New Roman" pitchFamily="18" charset="0"/>
              </a:rPr>
              <a:t>Source:</a:t>
            </a:r>
            <a:r>
              <a:rPr lang="en-US" altLang="zh-CN" sz="806" dirty="0" smtClean="0">
                <a:latin typeface="Times New Roman" pitchFamily="18" charset="0"/>
                <a:cs typeface="Times New Roman" pitchFamily="18" charset="0"/>
              </a:rPr>
              <a:t> </a:t>
            </a:r>
            <a:r>
              <a:rPr lang="en-US" altLang="zh-CN" sz="806" dirty="0" smtClean="0">
                <a:solidFill>
                  <a:srgbClr val="FFFFFF"/>
                </a:solidFill>
                <a:latin typeface="Times New Roman" pitchFamily="18" charset="0"/>
                <a:cs typeface="Times New Roman" pitchFamily="18" charset="0"/>
              </a:rPr>
              <a:t>Google</a:t>
            </a:r>
            <a:r>
              <a:rPr lang="en-US" altLang="zh-CN" sz="806" dirty="0" smtClean="0">
                <a:latin typeface="Times New Roman" pitchFamily="18" charset="0"/>
                <a:cs typeface="Times New Roman" pitchFamily="18" charset="0"/>
              </a:rPr>
              <a:t> </a:t>
            </a:r>
            <a:r>
              <a:rPr lang="en-US" altLang="zh-CN" sz="806" dirty="0" smtClean="0">
                <a:solidFill>
                  <a:srgbClr val="FFFFFF"/>
                </a:solidFill>
                <a:latin typeface="Times New Roman" pitchFamily="18" charset="0"/>
                <a:cs typeface="Times New Roman" pitchFamily="18" charset="0"/>
              </a:rPr>
              <a:t>Maps</a:t>
            </a:r>
          </a:p>
          <a:p>
            <a:pPr>
              <a:lnSpc>
                <a:spcPts val="1000"/>
              </a:lnSpc>
            </a:pPr>
            <a:endParaRPr lang="en-US" altLang="zh-CN" dirty="0" smtClean="0"/>
          </a:p>
          <a:p>
            <a:pPr>
              <a:lnSpc>
                <a:spcPts val="1600"/>
              </a:lnSpc>
              <a:tabLst>
                <a:tab pos="825500" algn="l"/>
              </a:tabLst>
            </a:pPr>
            <a:r>
              <a:rPr lang="en-US" altLang="zh-CN" dirty="0" smtClean="0"/>
              <a:t>	</a:t>
            </a:r>
            <a:r>
              <a:rPr lang="en-US" altLang="zh-CN" sz="998" dirty="0" smtClean="0">
                <a:solidFill>
                  <a:srgbClr val="58585A"/>
                </a:solidFill>
                <a:latin typeface="Times New Roman" pitchFamily="18" charset="0"/>
                <a:cs typeface="Times New Roman" pitchFamily="18" charset="0"/>
              </a:rPr>
              <a:t>&gt;</a:t>
            </a:r>
            <a:r>
              <a:rPr lang="en-US" altLang="zh-CN" sz="998" dirty="0" smtClean="0">
                <a:latin typeface="Times New Roman" pitchFamily="18" charset="0"/>
                <a:cs typeface="Times New Roman" pitchFamily="18" charset="0"/>
              </a:rPr>
              <a:t> </a:t>
            </a:r>
            <a:r>
              <a:rPr lang="en-US" altLang="zh-CN" sz="998" dirty="0" smtClean="0">
                <a:solidFill>
                  <a:srgbClr val="58585A"/>
                </a:solidFill>
                <a:latin typeface="Times New Roman" pitchFamily="18" charset="0"/>
                <a:cs typeface="Times New Roman" pitchFamily="18" charset="0"/>
              </a:rPr>
              <a:t>17</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63"/>
            <a:ext cx="10080625" cy="7561326"/>
          </a:xfrm>
          <a:custGeom>
            <a:avLst/>
            <a:gdLst>
              <a:gd name="connsiteX0" fmla="*/ 0 w 10080625"/>
              <a:gd name="connsiteY0" fmla="*/ 7561326 h 7561326"/>
              <a:gd name="connsiteX1" fmla="*/ 10080625 w 10080625"/>
              <a:gd name="connsiteY1" fmla="*/ 7561326 h 7561326"/>
              <a:gd name="connsiteX2" fmla="*/ 10080625 w 10080625"/>
              <a:gd name="connsiteY2" fmla="*/ 0 h 7561326"/>
              <a:gd name="connsiteX3" fmla="*/ 0 w 10080625"/>
              <a:gd name="connsiteY3" fmla="*/ 0 h 7561326"/>
              <a:gd name="connsiteX4" fmla="*/ 0 w 10080625"/>
              <a:gd name="connsiteY4" fmla="*/ 7561326 h 756132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080625" h="7561326">
                <a:moveTo>
                  <a:pt x="0" y="7561326"/>
                </a:moveTo>
                <a:lnTo>
                  <a:pt x="10080625" y="7561326"/>
                </a:lnTo>
                <a:lnTo>
                  <a:pt x="10080625" y="0"/>
                </a:lnTo>
                <a:lnTo>
                  <a:pt x="0" y="0"/>
                </a:lnTo>
                <a:lnTo>
                  <a:pt x="0" y="7561326"/>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442912" y="1254125"/>
            <a:ext cx="9190037" cy="19050"/>
          </a:xfrm>
          <a:custGeom>
            <a:avLst/>
            <a:gdLst>
              <a:gd name="connsiteX0" fmla="*/ 6350 w 9190037"/>
              <a:gd name="connsiteY0" fmla="*/ 6350 h 19050"/>
              <a:gd name="connsiteX1" fmla="*/ 9183687 w 9190037"/>
              <a:gd name="connsiteY1" fmla="*/ 6350 h 19050"/>
            </a:gdLst>
            <a:ahLst/>
            <a:cxnLst>
              <a:cxn ang="0">
                <a:pos x="connsiteX0" y="connsiteY0"/>
              </a:cxn>
              <a:cxn ang="1">
                <a:pos x="connsiteX1" y="connsiteY1"/>
              </a:cxn>
            </a:cxnLst>
            <a:rect l="l" t="t" r="r" b="b"/>
            <a:pathLst>
              <a:path w="9190037" h="19050">
                <a:moveTo>
                  <a:pt x="6350" y="6350"/>
                </a:moveTo>
                <a:lnTo>
                  <a:pt x="9183687" y="6350"/>
                </a:lnTo>
              </a:path>
            </a:pathLst>
          </a:custGeom>
          <a:ln w="12700">
            <a:solidFill>
              <a:srgbClr val="093E6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82600" y="2222500"/>
            <a:ext cx="5613400" cy="4978400"/>
          </a:xfrm>
          <a:prstGeom prst="rect">
            <a:avLst/>
          </a:prstGeom>
          <a:noFill/>
        </p:spPr>
      </p:pic>
      <p:pic>
        <p:nvPicPr>
          <p:cNvPr id="5" name="Picture 3"/>
          <p:cNvPicPr>
            <a:picLocks noChangeAspect="1" noChangeArrowheads="1"/>
          </p:cNvPicPr>
          <p:nvPr/>
        </p:nvPicPr>
        <p:blipFill>
          <a:blip r:embed="rId3" cstate="print"/>
          <a:srcRect/>
          <a:stretch>
            <a:fillRect/>
          </a:stretch>
        </p:blipFill>
        <p:spPr bwMode="auto">
          <a:xfrm>
            <a:off x="8318500" y="622300"/>
            <a:ext cx="1308100" cy="279400"/>
          </a:xfrm>
          <a:prstGeom prst="rect">
            <a:avLst/>
          </a:prstGeom>
          <a:noFill/>
        </p:spPr>
      </p:pic>
      <p:sp>
        <p:nvSpPr>
          <p:cNvPr id="2" name="TextBox 1"/>
          <p:cNvSpPr txBox="1"/>
          <p:nvPr/>
        </p:nvSpPr>
        <p:spPr>
          <a:xfrm>
            <a:off x="431800" y="1485900"/>
            <a:ext cx="3122650" cy="251351"/>
          </a:xfrm>
          <a:prstGeom prst="rect">
            <a:avLst/>
          </a:prstGeom>
          <a:noFill/>
        </p:spPr>
        <p:txBody>
          <a:bodyPr wrap="none" lIns="0" tIns="0" rIns="0" rtlCol="0">
            <a:spAutoFit/>
          </a:bodyPr>
          <a:lstStyle/>
          <a:p>
            <a:pPr>
              <a:lnSpc>
                <a:spcPts val="1600"/>
              </a:lnSpc>
              <a:tabLst/>
            </a:pPr>
            <a:r>
              <a:rPr lang="zh-CN" altLang="en-US" dirty="0">
                <a:solidFill>
                  <a:srgbClr val="093E69"/>
                </a:solidFill>
                <a:latin typeface="Times New Roman" pitchFamily="18" charset="0"/>
                <a:cs typeface="Times New Roman" pitchFamily="18" charset="0"/>
              </a:rPr>
              <a:t>业务领域：高分子</a:t>
            </a:r>
            <a:r>
              <a:rPr lang="zh-CN" altLang="en-US" dirty="0" smtClean="0">
                <a:solidFill>
                  <a:srgbClr val="093E69"/>
                </a:solidFill>
                <a:latin typeface="Times New Roman" pitchFamily="18" charset="0"/>
                <a:cs typeface="Times New Roman" pitchFamily="18" charset="0"/>
              </a:rPr>
              <a:t>复合材料 </a:t>
            </a:r>
            <a:r>
              <a:rPr lang="en-US" altLang="zh-CN" sz="1800" dirty="0" smtClean="0">
                <a:solidFill>
                  <a:srgbClr val="093E69"/>
                </a:solidFill>
                <a:latin typeface="Times New Roman" pitchFamily="18" charset="0"/>
                <a:cs typeface="Times New Roman" pitchFamily="18" charset="0"/>
              </a:rPr>
              <a:t>2/2</a:t>
            </a:r>
          </a:p>
        </p:txBody>
      </p:sp>
      <p:sp>
        <p:nvSpPr>
          <p:cNvPr id="6" name="TextBox 1"/>
          <p:cNvSpPr txBox="1"/>
          <p:nvPr/>
        </p:nvSpPr>
        <p:spPr>
          <a:xfrm>
            <a:off x="6223000" y="2209800"/>
            <a:ext cx="177800" cy="3136900"/>
          </a:xfrm>
          <a:prstGeom prst="rect">
            <a:avLst/>
          </a:prstGeom>
          <a:noFill/>
        </p:spPr>
        <p:txBody>
          <a:bodyPr wrap="none" lIns="0" tIns="0" rIns="0" rtlCol="0">
            <a:spAutoFit/>
          </a:bodyPr>
          <a:lstStyle/>
          <a:p>
            <a:pPr>
              <a:lnSpc>
                <a:spcPts val="1600"/>
              </a:lnSpc>
              <a:tabLst/>
            </a:pPr>
            <a:r>
              <a:rPr lang="en-US" altLang="zh-CN" sz="1500" dirty="0" smtClean="0">
                <a:solidFill>
                  <a:srgbClr val="A0A0A2"/>
                </a:solidFill>
                <a:latin typeface="Times New Roman" pitchFamily="18" charset="0"/>
                <a:cs typeface="Times New Roman" pitchFamily="18" charset="0"/>
              </a:rPr>
              <a:t>►</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700"/>
              </a:lnSpc>
              <a:tabLst/>
            </a:pPr>
            <a:r>
              <a:rPr lang="en-US" altLang="zh-CN" sz="1500" dirty="0" smtClean="0">
                <a:solidFill>
                  <a:srgbClr val="A0A0A2"/>
                </a:solidFill>
                <a:latin typeface="Times New Roman" pitchFamily="18" charset="0"/>
                <a:cs typeface="Times New Roman" pitchFamily="18" charset="0"/>
              </a:rPr>
              <a:t>►</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700"/>
              </a:lnSpc>
              <a:tabLst/>
            </a:pPr>
            <a:r>
              <a:rPr lang="en-US" altLang="zh-CN" sz="1500" dirty="0" smtClean="0">
                <a:solidFill>
                  <a:srgbClr val="A0A0A2"/>
                </a:solidFill>
                <a:latin typeface="Times New Roman" pitchFamily="18" charset="0"/>
                <a:cs typeface="Times New Roman" pitchFamily="18" charset="0"/>
              </a:rPr>
              <a:t>►</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500"/>
              </a:lnSpc>
              <a:tabLst/>
            </a:pPr>
            <a:r>
              <a:rPr lang="en-US" altLang="zh-CN" sz="1500" dirty="0" smtClean="0">
                <a:solidFill>
                  <a:srgbClr val="A0A0A2"/>
                </a:solidFill>
                <a:latin typeface="Times New Roman" pitchFamily="18" charset="0"/>
                <a:cs typeface="Times New Roman" pitchFamily="18" charset="0"/>
              </a:rPr>
              <a:t>►</a:t>
            </a:r>
          </a:p>
        </p:txBody>
      </p:sp>
      <p:sp>
        <p:nvSpPr>
          <p:cNvPr id="7" name="TextBox 1"/>
          <p:cNvSpPr txBox="1"/>
          <p:nvPr/>
        </p:nvSpPr>
        <p:spPr>
          <a:xfrm>
            <a:off x="6667500" y="2247900"/>
            <a:ext cx="3097212" cy="4983416"/>
          </a:xfrm>
          <a:prstGeom prst="rect">
            <a:avLst/>
          </a:prstGeom>
          <a:noFill/>
        </p:spPr>
        <p:txBody>
          <a:bodyPr wrap="square" lIns="0" tIns="0" rIns="0" rtlCol="0">
            <a:spAutoFit/>
          </a:bodyPr>
          <a:lstStyle/>
          <a:p>
            <a:pPr>
              <a:lnSpc>
                <a:spcPts val="1800"/>
              </a:lnSpc>
              <a:tabLst>
                <a:tab pos="863600" algn="l"/>
                <a:tab pos="2819400" algn="l"/>
              </a:tabLst>
            </a:pPr>
            <a:r>
              <a:rPr lang="zh-CN" altLang="en-US" sz="1500" dirty="0" smtClean="0">
                <a:solidFill>
                  <a:srgbClr val="454544"/>
                </a:solidFill>
                <a:latin typeface="Times New Roman" pitchFamily="18" charset="0"/>
                <a:cs typeface="Times New Roman" pitchFamily="18" charset="0"/>
              </a:rPr>
              <a:t>在航空领域能制造出一整套完整的碳纤维及玻璃纤维复合材料的冲压制品，</a:t>
            </a:r>
            <a:endParaRPr lang="en-US" altLang="zh-CN" sz="1500" dirty="0" smtClean="0">
              <a:solidFill>
                <a:srgbClr val="454544"/>
              </a:solidFill>
              <a:latin typeface="Times New Roman" pitchFamily="18" charset="0"/>
              <a:cs typeface="Times New Roman" pitchFamily="18" charset="0"/>
            </a:endParaRPr>
          </a:p>
          <a:p>
            <a:pPr>
              <a:lnSpc>
                <a:spcPts val="1800"/>
              </a:lnSpc>
              <a:tabLst>
                <a:tab pos="863600" algn="l"/>
                <a:tab pos="2819400" algn="l"/>
              </a:tabLst>
            </a:pPr>
            <a:r>
              <a:rPr lang="zh-CN" altLang="en-US" sz="1500" dirty="0" smtClean="0">
                <a:solidFill>
                  <a:srgbClr val="454544"/>
                </a:solidFill>
                <a:latin typeface="Times New Roman" pitchFamily="18" charset="0"/>
                <a:cs typeface="Times New Roman" pitchFamily="18" charset="0"/>
              </a:rPr>
              <a:t>包括面板、异型材等。</a:t>
            </a:r>
            <a:endParaRPr lang="en-US" altLang="zh-CN" sz="1500" dirty="0" smtClean="0">
              <a:solidFill>
                <a:srgbClr val="454544"/>
              </a:solidFill>
              <a:latin typeface="Times New Roman" pitchFamily="18" charset="0"/>
              <a:cs typeface="Times New Roman" pitchFamily="18" charset="0"/>
            </a:endParaRPr>
          </a:p>
          <a:p>
            <a:pPr>
              <a:lnSpc>
                <a:spcPts val="1000"/>
              </a:lnSpc>
            </a:pPr>
            <a:endParaRPr lang="en-US" altLang="zh-CN" dirty="0" smtClean="0"/>
          </a:p>
          <a:p>
            <a:pPr>
              <a:lnSpc>
                <a:spcPts val="1000"/>
              </a:lnSpc>
            </a:pPr>
            <a:endParaRPr lang="en-US" altLang="zh-CN" dirty="0" smtClean="0"/>
          </a:p>
          <a:p>
            <a:pPr>
              <a:lnSpc>
                <a:spcPts val="2300"/>
              </a:lnSpc>
              <a:tabLst>
                <a:tab pos="863600" algn="l"/>
                <a:tab pos="2819400" algn="l"/>
              </a:tabLst>
            </a:pPr>
            <a:r>
              <a:rPr lang="zh-CN" altLang="en-US" sz="1500" dirty="0" smtClean="0">
                <a:latin typeface="Times New Roman" pitchFamily="18" charset="0"/>
                <a:cs typeface="Times New Roman" pitchFamily="18" charset="0"/>
              </a:rPr>
              <a:t>用于宽体空客飞机的复合材料，如</a:t>
            </a:r>
            <a:r>
              <a:rPr lang="en-US" altLang="zh-CN" sz="1500" dirty="0" smtClean="0">
                <a:solidFill>
                  <a:srgbClr val="454544"/>
                </a:solidFill>
                <a:latin typeface="Times New Roman" pitchFamily="18" charset="0"/>
                <a:cs typeface="Times New Roman" pitchFamily="18" charset="0"/>
              </a:rPr>
              <a:t>A330</a:t>
            </a:r>
            <a:r>
              <a:rPr lang="zh-CN" altLang="en-US" sz="1500" dirty="0" smtClean="0">
                <a:solidFill>
                  <a:srgbClr val="454544"/>
                </a:solidFill>
                <a:latin typeface="Times New Roman" pitchFamily="18" charset="0"/>
                <a:cs typeface="Times New Roman" pitchFamily="18" charset="0"/>
              </a:rPr>
              <a:t>和</a:t>
            </a:r>
            <a:r>
              <a:rPr lang="en-US" altLang="zh-CN" sz="1500" dirty="0" smtClean="0">
                <a:solidFill>
                  <a:srgbClr val="454544"/>
                </a:solidFill>
                <a:latin typeface="Times New Roman" pitchFamily="18" charset="0"/>
                <a:cs typeface="Times New Roman" pitchFamily="18" charset="0"/>
              </a:rPr>
              <a:t>A350</a:t>
            </a:r>
          </a:p>
          <a:p>
            <a:pPr>
              <a:lnSpc>
                <a:spcPts val="1000"/>
              </a:lnSpc>
            </a:pPr>
            <a:endParaRPr lang="en-US" altLang="zh-CN" dirty="0" smtClean="0"/>
          </a:p>
          <a:p>
            <a:pPr>
              <a:lnSpc>
                <a:spcPts val="1000"/>
              </a:lnSpc>
            </a:pPr>
            <a:endParaRPr lang="en-US" altLang="zh-CN" dirty="0" smtClean="0"/>
          </a:p>
          <a:p>
            <a:pPr>
              <a:lnSpc>
                <a:spcPts val="1900"/>
              </a:lnSpc>
              <a:tabLst>
                <a:tab pos="863600" algn="l"/>
                <a:tab pos="2819400" algn="l"/>
              </a:tabLst>
            </a:pPr>
            <a:r>
              <a:rPr lang="zh-CN" altLang="en-US" sz="1500" dirty="0" smtClean="0">
                <a:latin typeface="Times New Roman" pitchFamily="18" charset="0"/>
                <a:cs typeface="Times New Roman" pitchFamily="18" charset="0"/>
              </a:rPr>
              <a:t>用于远程飞机的内部配件，如</a:t>
            </a:r>
            <a:r>
              <a:rPr lang="zh-CN" altLang="en-US" sz="1500" dirty="0" smtClean="0">
                <a:solidFill>
                  <a:srgbClr val="454544"/>
                </a:solidFill>
                <a:latin typeface="Times New Roman" pitchFamily="18" charset="0"/>
                <a:cs typeface="Times New Roman" pitchFamily="18" charset="0"/>
              </a:rPr>
              <a:t>波音的</a:t>
            </a:r>
            <a:r>
              <a:rPr lang="en-US" altLang="zh-CN" sz="1500" dirty="0" smtClean="0">
                <a:solidFill>
                  <a:srgbClr val="454544"/>
                </a:solidFill>
                <a:latin typeface="Times New Roman" pitchFamily="18" charset="0"/>
                <a:cs typeface="Times New Roman" pitchFamily="18" charset="0"/>
              </a:rPr>
              <a:t>B787</a:t>
            </a:r>
          </a:p>
          <a:p>
            <a:pPr>
              <a:lnSpc>
                <a:spcPts val="1900"/>
              </a:lnSpc>
              <a:tabLst>
                <a:tab pos="863600" algn="l"/>
                <a:tab pos="2819400" algn="l"/>
              </a:tabLst>
            </a:pPr>
            <a:endParaRPr lang="en-US" altLang="zh-CN" sz="1500" dirty="0" smtClean="0">
              <a:solidFill>
                <a:srgbClr val="454544"/>
              </a:solidFill>
              <a:latin typeface="Times New Roman" pitchFamily="18" charset="0"/>
              <a:cs typeface="Times New Roman" pitchFamily="18" charset="0"/>
            </a:endParaRPr>
          </a:p>
          <a:p>
            <a:pPr>
              <a:lnSpc>
                <a:spcPts val="1900"/>
              </a:lnSpc>
              <a:tabLst>
                <a:tab pos="863600" algn="l"/>
                <a:tab pos="2819400" algn="l"/>
              </a:tabLst>
            </a:pPr>
            <a:endParaRPr lang="en-US" altLang="zh-CN" sz="1500" dirty="0" smtClean="0">
              <a:solidFill>
                <a:srgbClr val="454544"/>
              </a:solidFill>
              <a:latin typeface="Times New Roman" pitchFamily="18" charset="0"/>
              <a:cs typeface="Times New Roman" pitchFamily="18" charset="0"/>
            </a:endParaRPr>
          </a:p>
          <a:p>
            <a:pPr>
              <a:lnSpc>
                <a:spcPts val="1000"/>
              </a:lnSpc>
            </a:pPr>
            <a:endParaRPr lang="en-US" altLang="zh-CN" dirty="0" smtClean="0"/>
          </a:p>
          <a:p>
            <a:pPr>
              <a:lnSpc>
                <a:spcPts val="1000"/>
              </a:lnSpc>
            </a:pPr>
            <a:endParaRPr lang="en-US" altLang="zh-CN" dirty="0" smtClean="0"/>
          </a:p>
          <a:p>
            <a:pPr>
              <a:lnSpc>
                <a:spcPts val="1000"/>
              </a:lnSpc>
            </a:pPr>
            <a:r>
              <a:rPr lang="en-US" altLang="zh-CN" dirty="0" smtClean="0"/>
              <a:t>Thales</a:t>
            </a:r>
            <a:r>
              <a:rPr lang="zh-CN" altLang="en-US" dirty="0" smtClean="0"/>
              <a:t>雷达的精密制造</a:t>
            </a: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000"/>
              </a:lnSpc>
              <a:tabLst>
                <a:tab pos="863600" algn="l"/>
                <a:tab pos="2819400" algn="l"/>
              </a:tabLst>
            </a:pPr>
            <a:r>
              <a:rPr lang="en-US" altLang="zh-CN" dirty="0" smtClean="0"/>
              <a:t>	</a:t>
            </a:r>
            <a:r>
              <a:rPr lang="en-US" altLang="zh-CN" sz="1800" dirty="0" smtClean="0">
                <a:solidFill>
                  <a:srgbClr val="A0A0A2"/>
                </a:solidFill>
                <a:latin typeface="Times New Roman" pitchFamily="18" charset="0"/>
                <a:cs typeface="Times New Roman" pitchFamily="18" charset="0"/>
                <a:hlinkClick r:id="rId4" action="ppaction://hlinksldjump"/>
              </a:rPr>
              <a:t>Back</a:t>
            </a:r>
            <a:r>
              <a:rPr lang="en-US" altLang="zh-CN" sz="1800" dirty="0" smtClean="0">
                <a:latin typeface="Times New Roman" pitchFamily="18" charset="0"/>
                <a:cs typeface="Times New Roman" pitchFamily="18" charset="0"/>
              </a:rPr>
              <a:t> </a:t>
            </a:r>
            <a:r>
              <a:rPr lang="en-US" altLang="zh-CN" sz="1800" dirty="0" smtClean="0">
                <a:solidFill>
                  <a:srgbClr val="A0A0A2"/>
                </a:solidFill>
                <a:latin typeface="Times New Roman" pitchFamily="18" charset="0"/>
                <a:cs typeface="Times New Roman" pitchFamily="18" charset="0"/>
                <a:hlinkClick r:id="rId4" action="ppaction://hlinksldjump"/>
              </a:rPr>
              <a:t>to</a:t>
            </a:r>
            <a:r>
              <a:rPr lang="en-US" altLang="zh-CN" sz="1800" dirty="0" smtClean="0">
                <a:latin typeface="Times New Roman" pitchFamily="18" charset="0"/>
                <a:cs typeface="Times New Roman" pitchFamily="18" charset="0"/>
              </a:rPr>
              <a:t> </a:t>
            </a:r>
            <a:r>
              <a:rPr lang="en-US" altLang="zh-CN" sz="1800" dirty="0" smtClean="0">
                <a:solidFill>
                  <a:srgbClr val="A0A0A2"/>
                </a:solidFill>
                <a:latin typeface="Times New Roman" pitchFamily="18" charset="0"/>
                <a:cs typeface="Times New Roman" pitchFamily="18" charset="0"/>
                <a:hlinkClick r:id="rId4" action="ppaction://hlinksldjump"/>
              </a:rPr>
              <a:t>Overview</a:t>
            </a:r>
          </a:p>
          <a:p>
            <a:pPr>
              <a:lnSpc>
                <a:spcPts val="1000"/>
              </a:lnSpc>
            </a:pPr>
            <a:endParaRPr lang="en-US" altLang="zh-CN" dirty="0" smtClean="0"/>
          </a:p>
          <a:p>
            <a:pPr>
              <a:lnSpc>
                <a:spcPts val="900"/>
              </a:lnSpc>
              <a:tabLst>
                <a:tab pos="863600" algn="l"/>
                <a:tab pos="2819400" algn="l"/>
              </a:tabLst>
            </a:pPr>
            <a:r>
              <a:rPr lang="en-US" altLang="zh-CN" dirty="0" smtClean="0"/>
              <a:t>		</a:t>
            </a:r>
            <a:r>
              <a:rPr lang="en-US" altLang="zh-CN" sz="998" dirty="0" smtClean="0">
                <a:solidFill>
                  <a:srgbClr val="58585A"/>
                </a:solidFill>
                <a:latin typeface="Times New Roman" pitchFamily="18" charset="0"/>
                <a:cs typeface="Times New Roman" pitchFamily="18" charset="0"/>
              </a:rPr>
              <a:t>&gt;</a:t>
            </a:r>
            <a:r>
              <a:rPr lang="en-US" altLang="zh-CN" sz="998" dirty="0" smtClean="0">
                <a:latin typeface="Times New Roman" pitchFamily="18" charset="0"/>
                <a:cs typeface="Times New Roman" pitchFamily="18" charset="0"/>
              </a:rPr>
              <a:t> </a:t>
            </a:r>
            <a:r>
              <a:rPr lang="en-US" altLang="zh-CN" sz="998" dirty="0" smtClean="0">
                <a:solidFill>
                  <a:srgbClr val="58585A"/>
                </a:solidFill>
                <a:latin typeface="Times New Roman" pitchFamily="18" charset="0"/>
                <a:cs typeface="Times New Roman" pitchFamily="18" charset="0"/>
              </a:rPr>
              <a:t>18</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63"/>
            <a:ext cx="10080625" cy="7561326"/>
          </a:xfrm>
          <a:custGeom>
            <a:avLst/>
            <a:gdLst>
              <a:gd name="connsiteX0" fmla="*/ 0 w 10080625"/>
              <a:gd name="connsiteY0" fmla="*/ 7561326 h 7561326"/>
              <a:gd name="connsiteX1" fmla="*/ 10080625 w 10080625"/>
              <a:gd name="connsiteY1" fmla="*/ 7561326 h 7561326"/>
              <a:gd name="connsiteX2" fmla="*/ 10080625 w 10080625"/>
              <a:gd name="connsiteY2" fmla="*/ 0 h 7561326"/>
              <a:gd name="connsiteX3" fmla="*/ 0 w 10080625"/>
              <a:gd name="connsiteY3" fmla="*/ 0 h 7561326"/>
              <a:gd name="connsiteX4" fmla="*/ 0 w 10080625"/>
              <a:gd name="connsiteY4" fmla="*/ 7561326 h 756132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080625" h="7561326">
                <a:moveTo>
                  <a:pt x="0" y="7561326"/>
                </a:moveTo>
                <a:lnTo>
                  <a:pt x="10080625" y="7561326"/>
                </a:lnTo>
                <a:lnTo>
                  <a:pt x="10080625" y="0"/>
                </a:lnTo>
                <a:lnTo>
                  <a:pt x="0" y="0"/>
                </a:lnTo>
                <a:lnTo>
                  <a:pt x="0" y="7561326"/>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442912" y="1254125"/>
            <a:ext cx="9190037" cy="19050"/>
          </a:xfrm>
          <a:custGeom>
            <a:avLst/>
            <a:gdLst>
              <a:gd name="connsiteX0" fmla="*/ 6350 w 9190037"/>
              <a:gd name="connsiteY0" fmla="*/ 6350 h 19050"/>
              <a:gd name="connsiteX1" fmla="*/ 9183687 w 9190037"/>
              <a:gd name="connsiteY1" fmla="*/ 6350 h 19050"/>
            </a:gdLst>
            <a:ahLst/>
            <a:cxnLst>
              <a:cxn ang="0">
                <a:pos x="connsiteX0" y="connsiteY0"/>
              </a:cxn>
              <a:cxn ang="1">
                <a:pos x="connsiteX1" y="connsiteY1"/>
              </a:cxn>
            </a:cxnLst>
            <a:rect l="l" t="t" r="r" b="b"/>
            <a:pathLst>
              <a:path w="9190037" h="19050">
                <a:moveTo>
                  <a:pt x="6350" y="6350"/>
                </a:moveTo>
                <a:lnTo>
                  <a:pt x="9183687" y="6350"/>
                </a:lnTo>
              </a:path>
            </a:pathLst>
          </a:custGeom>
          <a:ln w="12700">
            <a:solidFill>
              <a:srgbClr val="093E6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8318500" y="622300"/>
            <a:ext cx="1308100" cy="279400"/>
          </a:xfrm>
          <a:prstGeom prst="rect">
            <a:avLst/>
          </a:prstGeom>
          <a:noFill/>
        </p:spPr>
      </p:pic>
      <p:pic>
        <p:nvPicPr>
          <p:cNvPr id="5" name="Picture 3"/>
          <p:cNvPicPr>
            <a:picLocks noChangeAspect="1" noChangeArrowheads="1"/>
          </p:cNvPicPr>
          <p:nvPr/>
        </p:nvPicPr>
        <p:blipFill>
          <a:blip r:embed="rId3" cstate="print"/>
          <a:srcRect/>
          <a:stretch>
            <a:fillRect/>
          </a:stretch>
        </p:blipFill>
        <p:spPr bwMode="auto">
          <a:xfrm>
            <a:off x="304800" y="2146300"/>
            <a:ext cx="9283700" cy="4660900"/>
          </a:xfrm>
          <a:prstGeom prst="rect">
            <a:avLst/>
          </a:prstGeom>
          <a:noFill/>
        </p:spPr>
      </p:pic>
      <p:sp>
        <p:nvSpPr>
          <p:cNvPr id="2" name="TextBox 1"/>
          <p:cNvSpPr txBox="1"/>
          <p:nvPr/>
        </p:nvSpPr>
        <p:spPr>
          <a:xfrm>
            <a:off x="9486900" y="7366000"/>
            <a:ext cx="241300" cy="114300"/>
          </a:xfrm>
          <a:prstGeom prst="rect">
            <a:avLst/>
          </a:prstGeom>
          <a:noFill/>
        </p:spPr>
        <p:txBody>
          <a:bodyPr wrap="none" lIns="0" tIns="0" rIns="0" rtlCol="0">
            <a:spAutoFit/>
          </a:bodyPr>
          <a:lstStyle/>
          <a:p>
            <a:pPr>
              <a:lnSpc>
                <a:spcPts val="900"/>
              </a:lnSpc>
              <a:tabLst/>
            </a:pPr>
            <a:r>
              <a:rPr lang="en-US" altLang="zh-CN" sz="998" dirty="0" smtClean="0">
                <a:solidFill>
                  <a:srgbClr val="58585A"/>
                </a:solidFill>
                <a:latin typeface="Times New Roman" pitchFamily="18" charset="0"/>
                <a:cs typeface="Times New Roman" pitchFamily="18" charset="0"/>
              </a:rPr>
              <a:t>&gt;</a:t>
            </a:r>
            <a:r>
              <a:rPr lang="en-US" altLang="zh-CN" sz="998" dirty="0" smtClean="0">
                <a:latin typeface="Times New Roman" pitchFamily="18" charset="0"/>
                <a:cs typeface="Times New Roman" pitchFamily="18" charset="0"/>
              </a:rPr>
              <a:t> </a:t>
            </a:r>
            <a:r>
              <a:rPr lang="en-US" altLang="zh-CN" sz="998" dirty="0" smtClean="0">
                <a:solidFill>
                  <a:srgbClr val="58585A"/>
                </a:solidFill>
                <a:latin typeface="Times New Roman" pitchFamily="18" charset="0"/>
                <a:cs typeface="Times New Roman" pitchFamily="18" charset="0"/>
              </a:rPr>
              <a:t>19</a:t>
            </a:r>
          </a:p>
        </p:txBody>
      </p:sp>
      <p:sp>
        <p:nvSpPr>
          <p:cNvPr id="6" name="TextBox 1"/>
          <p:cNvSpPr txBox="1"/>
          <p:nvPr/>
        </p:nvSpPr>
        <p:spPr>
          <a:xfrm>
            <a:off x="393700" y="1485900"/>
            <a:ext cx="2308324" cy="251351"/>
          </a:xfrm>
          <a:prstGeom prst="rect">
            <a:avLst/>
          </a:prstGeom>
          <a:noFill/>
        </p:spPr>
        <p:txBody>
          <a:bodyPr wrap="none" lIns="0" tIns="0" rIns="0" rtlCol="0">
            <a:spAutoFit/>
          </a:bodyPr>
          <a:lstStyle/>
          <a:p>
            <a:pPr>
              <a:lnSpc>
                <a:spcPts val="1600"/>
              </a:lnSpc>
              <a:tabLst/>
            </a:pPr>
            <a:r>
              <a:rPr lang="zh-CN" altLang="en-US" sz="1800" dirty="0" smtClean="0">
                <a:solidFill>
                  <a:srgbClr val="093E69"/>
                </a:solidFill>
                <a:latin typeface="Times New Roman" pitchFamily="18" charset="0"/>
                <a:cs typeface="Times New Roman" pitchFamily="18" charset="0"/>
              </a:rPr>
              <a:t>我们在全球的合作伙伴</a:t>
            </a:r>
            <a:endParaRPr lang="en-US" altLang="zh-CN" sz="1800" dirty="0" smtClean="0">
              <a:solidFill>
                <a:srgbClr val="093E69"/>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427831"/>
            <a:ext cx="10080625" cy="7561326"/>
          </a:xfrm>
          <a:custGeom>
            <a:avLst/>
            <a:gdLst>
              <a:gd name="connsiteX0" fmla="*/ 0 w 10080625"/>
              <a:gd name="connsiteY0" fmla="*/ 7561326 h 7561326"/>
              <a:gd name="connsiteX1" fmla="*/ 10080625 w 10080625"/>
              <a:gd name="connsiteY1" fmla="*/ 7561326 h 7561326"/>
              <a:gd name="connsiteX2" fmla="*/ 10080625 w 10080625"/>
              <a:gd name="connsiteY2" fmla="*/ 0 h 7561326"/>
              <a:gd name="connsiteX3" fmla="*/ 0 w 10080625"/>
              <a:gd name="connsiteY3" fmla="*/ 0 h 7561326"/>
              <a:gd name="connsiteX4" fmla="*/ 0 w 10080625"/>
              <a:gd name="connsiteY4" fmla="*/ 7561326 h 756132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080625" h="7561326">
                <a:moveTo>
                  <a:pt x="0" y="7561326"/>
                </a:moveTo>
                <a:lnTo>
                  <a:pt x="10080625" y="7561326"/>
                </a:lnTo>
                <a:lnTo>
                  <a:pt x="10080625" y="0"/>
                </a:lnTo>
                <a:lnTo>
                  <a:pt x="0" y="0"/>
                </a:lnTo>
                <a:lnTo>
                  <a:pt x="0" y="7561326"/>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442912" y="1254125"/>
            <a:ext cx="9190037" cy="19050"/>
          </a:xfrm>
          <a:custGeom>
            <a:avLst/>
            <a:gdLst>
              <a:gd name="connsiteX0" fmla="*/ 6350 w 9190037"/>
              <a:gd name="connsiteY0" fmla="*/ 6350 h 19050"/>
              <a:gd name="connsiteX1" fmla="*/ 9183687 w 9190037"/>
              <a:gd name="connsiteY1" fmla="*/ 6350 h 19050"/>
            </a:gdLst>
            <a:ahLst/>
            <a:cxnLst>
              <a:cxn ang="0">
                <a:pos x="connsiteX0" y="connsiteY0"/>
              </a:cxn>
              <a:cxn ang="1">
                <a:pos x="connsiteX1" y="connsiteY1"/>
              </a:cxn>
            </a:cxnLst>
            <a:rect l="l" t="t" r="r" b="b"/>
            <a:pathLst>
              <a:path w="9190037" h="19050">
                <a:moveTo>
                  <a:pt x="6350" y="6350"/>
                </a:moveTo>
                <a:lnTo>
                  <a:pt x="9183687" y="6350"/>
                </a:lnTo>
              </a:path>
            </a:pathLst>
          </a:custGeom>
          <a:ln w="12700">
            <a:solidFill>
              <a:srgbClr val="093E6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Freeform 3"/>
          <p:cNvSpPr/>
          <p:nvPr/>
        </p:nvSpPr>
        <p:spPr>
          <a:xfrm>
            <a:off x="442912" y="1254125"/>
            <a:ext cx="9190037" cy="19050"/>
          </a:xfrm>
          <a:custGeom>
            <a:avLst/>
            <a:gdLst>
              <a:gd name="connsiteX0" fmla="*/ 6350 w 9190037"/>
              <a:gd name="connsiteY0" fmla="*/ 6350 h 19050"/>
              <a:gd name="connsiteX1" fmla="*/ 9183687 w 9190037"/>
              <a:gd name="connsiteY1" fmla="*/ 6350 h 19050"/>
            </a:gdLst>
            <a:ahLst/>
            <a:cxnLst>
              <a:cxn ang="0">
                <a:pos x="connsiteX0" y="connsiteY0"/>
              </a:cxn>
              <a:cxn ang="1">
                <a:pos x="connsiteX1" y="connsiteY1"/>
              </a:cxn>
            </a:cxnLst>
            <a:rect l="l" t="t" r="r" b="b"/>
            <a:pathLst>
              <a:path w="9190037" h="19050">
                <a:moveTo>
                  <a:pt x="6350" y="6350"/>
                </a:moveTo>
                <a:lnTo>
                  <a:pt x="9183687" y="6350"/>
                </a:lnTo>
              </a:path>
            </a:pathLst>
          </a:custGeom>
          <a:ln w="12700">
            <a:solidFill>
              <a:srgbClr val="093E6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646112" y="2201798"/>
            <a:ext cx="22225" cy="1900301"/>
          </a:xfrm>
          <a:custGeom>
            <a:avLst/>
            <a:gdLst>
              <a:gd name="connsiteX0" fmla="*/ 6350 w 22225"/>
              <a:gd name="connsiteY0" fmla="*/ 1893951 h 1900301"/>
              <a:gd name="connsiteX1" fmla="*/ 6350 w 22225"/>
              <a:gd name="connsiteY1" fmla="*/ 6350 h 1900301"/>
            </a:gdLst>
            <a:ahLst/>
            <a:cxnLst>
              <a:cxn ang="0">
                <a:pos x="connsiteX0" y="connsiteY0"/>
              </a:cxn>
              <a:cxn ang="1">
                <a:pos x="connsiteX1" y="connsiteY1"/>
              </a:cxn>
            </a:cxnLst>
            <a:rect l="l" t="t" r="r" b="b"/>
            <a:pathLst>
              <a:path w="22225" h="1900301">
                <a:moveTo>
                  <a:pt x="6350" y="1893951"/>
                </a:moveTo>
                <a:lnTo>
                  <a:pt x="6350"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Freeform 3"/>
          <p:cNvSpPr/>
          <p:nvPr/>
        </p:nvSpPr>
        <p:spPr>
          <a:xfrm>
            <a:off x="1179512" y="4151248"/>
            <a:ext cx="22225" cy="1362075"/>
          </a:xfrm>
          <a:custGeom>
            <a:avLst/>
            <a:gdLst>
              <a:gd name="connsiteX0" fmla="*/ 6350 w 22225"/>
              <a:gd name="connsiteY0" fmla="*/ 1355725 h 1362075"/>
              <a:gd name="connsiteX1" fmla="*/ 6350 w 22225"/>
              <a:gd name="connsiteY1" fmla="*/ 6350 h 1362075"/>
            </a:gdLst>
            <a:ahLst/>
            <a:cxnLst>
              <a:cxn ang="0">
                <a:pos x="connsiteX0" y="connsiteY0"/>
              </a:cxn>
              <a:cxn ang="1">
                <a:pos x="connsiteX1" y="connsiteY1"/>
              </a:cxn>
            </a:cxnLst>
            <a:rect l="l" t="t" r="r" b="b"/>
            <a:pathLst>
              <a:path w="22225" h="1362075">
                <a:moveTo>
                  <a:pt x="6350" y="1355725"/>
                </a:moveTo>
                <a:lnTo>
                  <a:pt x="6350"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Freeform 3"/>
          <p:cNvSpPr/>
          <p:nvPr/>
        </p:nvSpPr>
        <p:spPr>
          <a:xfrm>
            <a:off x="3481451" y="2035175"/>
            <a:ext cx="22225" cy="2066925"/>
          </a:xfrm>
          <a:custGeom>
            <a:avLst/>
            <a:gdLst>
              <a:gd name="connsiteX0" fmla="*/ 6350 w 22225"/>
              <a:gd name="connsiteY0" fmla="*/ 2060575 h 2066925"/>
              <a:gd name="connsiteX1" fmla="*/ 6350 w 22225"/>
              <a:gd name="connsiteY1" fmla="*/ 6350 h 2066925"/>
            </a:gdLst>
            <a:ahLst/>
            <a:cxnLst>
              <a:cxn ang="0">
                <a:pos x="connsiteX0" y="connsiteY0"/>
              </a:cxn>
              <a:cxn ang="1">
                <a:pos x="connsiteX1" y="connsiteY1"/>
              </a:cxn>
            </a:cxnLst>
            <a:rect l="l" t="t" r="r" b="b"/>
            <a:pathLst>
              <a:path w="22225" h="2066925">
                <a:moveTo>
                  <a:pt x="6350" y="2060575"/>
                </a:moveTo>
                <a:lnTo>
                  <a:pt x="6350"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Freeform 3"/>
          <p:cNvSpPr/>
          <p:nvPr/>
        </p:nvSpPr>
        <p:spPr>
          <a:xfrm>
            <a:off x="4489450" y="4151248"/>
            <a:ext cx="22225" cy="1689100"/>
          </a:xfrm>
          <a:custGeom>
            <a:avLst/>
            <a:gdLst>
              <a:gd name="connsiteX0" fmla="*/ 6350 w 22225"/>
              <a:gd name="connsiteY0" fmla="*/ 1682750 h 1689100"/>
              <a:gd name="connsiteX1" fmla="*/ 11176 w 22225"/>
              <a:gd name="connsiteY1" fmla="*/ 6350 h 1689100"/>
            </a:gdLst>
            <a:ahLst/>
            <a:cxnLst>
              <a:cxn ang="0">
                <a:pos x="connsiteX0" y="connsiteY0"/>
              </a:cxn>
              <a:cxn ang="1">
                <a:pos x="connsiteX1" y="connsiteY1"/>
              </a:cxn>
            </a:cxnLst>
            <a:rect l="l" t="t" r="r" b="b"/>
            <a:pathLst>
              <a:path w="22225" h="1689100">
                <a:moveTo>
                  <a:pt x="6350" y="1682750"/>
                </a:moveTo>
                <a:lnTo>
                  <a:pt x="11176"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3998976" y="4089400"/>
            <a:ext cx="34925" cy="2892425"/>
          </a:xfrm>
          <a:custGeom>
            <a:avLst/>
            <a:gdLst>
              <a:gd name="connsiteX0" fmla="*/ 28575 w 34925"/>
              <a:gd name="connsiteY0" fmla="*/ 6350 h 2892425"/>
              <a:gd name="connsiteX1" fmla="*/ 6350 w 34925"/>
              <a:gd name="connsiteY1" fmla="*/ 2886075 h 2892425"/>
            </a:gdLst>
            <a:ahLst/>
            <a:cxnLst>
              <a:cxn ang="0">
                <a:pos x="connsiteX0" y="connsiteY0"/>
              </a:cxn>
              <a:cxn ang="1">
                <a:pos x="connsiteX1" y="connsiteY1"/>
              </a:cxn>
            </a:cxnLst>
            <a:rect l="l" t="t" r="r" b="b"/>
            <a:pathLst>
              <a:path w="34925" h="2892425">
                <a:moveTo>
                  <a:pt x="28575" y="6350"/>
                </a:moveTo>
                <a:lnTo>
                  <a:pt x="6350" y="2886075"/>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Freeform 3"/>
          <p:cNvSpPr/>
          <p:nvPr/>
        </p:nvSpPr>
        <p:spPr>
          <a:xfrm>
            <a:off x="4476750" y="4135501"/>
            <a:ext cx="46101" cy="45973"/>
          </a:xfrm>
          <a:custGeom>
            <a:avLst/>
            <a:gdLst>
              <a:gd name="connsiteX0" fmla="*/ 0 w 46101"/>
              <a:gd name="connsiteY0" fmla="*/ 22986 h 45973"/>
              <a:gd name="connsiteX1" fmla="*/ 22986 w 46101"/>
              <a:gd name="connsiteY1" fmla="*/ 0 h 45973"/>
              <a:gd name="connsiteX2" fmla="*/ 46101 w 46101"/>
              <a:gd name="connsiteY2" fmla="*/ 22986 h 45973"/>
              <a:gd name="connsiteX3" fmla="*/ 22986 w 46101"/>
              <a:gd name="connsiteY3" fmla="*/ 45973 h 45973"/>
              <a:gd name="connsiteX4" fmla="*/ 0 w 46101"/>
              <a:gd name="connsiteY4" fmla="*/ 22986 h 4597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6101" h="45973">
                <a:moveTo>
                  <a:pt x="0" y="22986"/>
                </a:moveTo>
                <a:cubicBezTo>
                  <a:pt x="0" y="10286"/>
                  <a:pt x="10286" y="0"/>
                  <a:pt x="22986" y="0"/>
                </a:cubicBezTo>
                <a:cubicBezTo>
                  <a:pt x="35686" y="0"/>
                  <a:pt x="46101" y="10286"/>
                  <a:pt x="46101" y="22986"/>
                </a:cubicBezTo>
                <a:cubicBezTo>
                  <a:pt x="46101" y="35686"/>
                  <a:pt x="35686" y="45973"/>
                  <a:pt x="22986" y="45973"/>
                </a:cubicBezTo>
                <a:cubicBezTo>
                  <a:pt x="10286" y="45973"/>
                  <a:pt x="0" y="35686"/>
                  <a:pt x="0" y="22986"/>
                </a:cubicBez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464050" y="4122801"/>
            <a:ext cx="71501" cy="71373"/>
          </a:xfrm>
          <a:custGeom>
            <a:avLst/>
            <a:gdLst>
              <a:gd name="connsiteX0" fmla="*/ 12700 w 71501"/>
              <a:gd name="connsiteY0" fmla="*/ 35686 h 71373"/>
              <a:gd name="connsiteX1" fmla="*/ 35686 w 71501"/>
              <a:gd name="connsiteY1" fmla="*/ 12700 h 71373"/>
              <a:gd name="connsiteX2" fmla="*/ 58801 w 71501"/>
              <a:gd name="connsiteY2" fmla="*/ 35686 h 71373"/>
              <a:gd name="connsiteX3" fmla="*/ 35686 w 71501"/>
              <a:gd name="connsiteY3" fmla="*/ 58673 h 71373"/>
              <a:gd name="connsiteX4" fmla="*/ 12700 w 71501"/>
              <a:gd name="connsiteY4" fmla="*/ 35686 h 7137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1501" h="71373">
                <a:moveTo>
                  <a:pt x="12700" y="35686"/>
                </a:moveTo>
                <a:cubicBezTo>
                  <a:pt x="12700" y="22986"/>
                  <a:pt x="22986" y="12700"/>
                  <a:pt x="35686" y="12700"/>
                </a:cubicBezTo>
                <a:cubicBezTo>
                  <a:pt x="48386" y="12700"/>
                  <a:pt x="58801" y="22986"/>
                  <a:pt x="58801" y="35686"/>
                </a:cubicBezTo>
                <a:cubicBezTo>
                  <a:pt x="58801" y="48386"/>
                  <a:pt x="48386" y="58673"/>
                  <a:pt x="35686" y="58673"/>
                </a:cubicBezTo>
                <a:cubicBezTo>
                  <a:pt x="22986" y="58673"/>
                  <a:pt x="12700" y="48386"/>
                  <a:pt x="12700" y="35686"/>
                </a:cubicBezTo>
              </a:path>
            </a:pathLst>
          </a:custGeom>
          <a:solidFill>
            <a:srgbClr val="000000">
              <a:alpha val="0"/>
            </a:srgbClr>
          </a:solidFill>
          <a:ln w="254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3465576" y="4049776"/>
            <a:ext cx="45973" cy="45973"/>
          </a:xfrm>
          <a:custGeom>
            <a:avLst/>
            <a:gdLst>
              <a:gd name="connsiteX0" fmla="*/ 0 w 45973"/>
              <a:gd name="connsiteY0" fmla="*/ 22986 h 45973"/>
              <a:gd name="connsiteX1" fmla="*/ 22986 w 45973"/>
              <a:gd name="connsiteY1" fmla="*/ 0 h 45973"/>
              <a:gd name="connsiteX2" fmla="*/ 45973 w 45973"/>
              <a:gd name="connsiteY2" fmla="*/ 22986 h 45973"/>
              <a:gd name="connsiteX3" fmla="*/ 22986 w 45973"/>
              <a:gd name="connsiteY3" fmla="*/ 45973 h 45973"/>
              <a:gd name="connsiteX4" fmla="*/ 0 w 45973"/>
              <a:gd name="connsiteY4" fmla="*/ 22986 h 4597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5973" h="45973">
                <a:moveTo>
                  <a:pt x="0" y="22986"/>
                </a:moveTo>
                <a:cubicBezTo>
                  <a:pt x="0" y="10286"/>
                  <a:pt x="10286" y="0"/>
                  <a:pt x="22986" y="0"/>
                </a:cubicBezTo>
                <a:cubicBezTo>
                  <a:pt x="35686" y="0"/>
                  <a:pt x="45973" y="10286"/>
                  <a:pt x="45973" y="22986"/>
                </a:cubicBezTo>
                <a:cubicBezTo>
                  <a:pt x="45973" y="35686"/>
                  <a:pt x="35686" y="45973"/>
                  <a:pt x="22986" y="45973"/>
                </a:cubicBezTo>
                <a:cubicBezTo>
                  <a:pt x="10286" y="45973"/>
                  <a:pt x="0" y="35686"/>
                  <a:pt x="0" y="22986"/>
                </a:cubicBez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3452876" y="4037076"/>
            <a:ext cx="71373" cy="71373"/>
          </a:xfrm>
          <a:custGeom>
            <a:avLst/>
            <a:gdLst>
              <a:gd name="connsiteX0" fmla="*/ 12700 w 71373"/>
              <a:gd name="connsiteY0" fmla="*/ 35686 h 71373"/>
              <a:gd name="connsiteX1" fmla="*/ 35686 w 71373"/>
              <a:gd name="connsiteY1" fmla="*/ 12700 h 71373"/>
              <a:gd name="connsiteX2" fmla="*/ 58673 w 71373"/>
              <a:gd name="connsiteY2" fmla="*/ 35686 h 71373"/>
              <a:gd name="connsiteX3" fmla="*/ 35686 w 71373"/>
              <a:gd name="connsiteY3" fmla="*/ 58673 h 71373"/>
              <a:gd name="connsiteX4" fmla="*/ 12700 w 71373"/>
              <a:gd name="connsiteY4" fmla="*/ 35686 h 7137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1373" h="71373">
                <a:moveTo>
                  <a:pt x="12700" y="35686"/>
                </a:moveTo>
                <a:cubicBezTo>
                  <a:pt x="12700" y="22986"/>
                  <a:pt x="22986" y="12700"/>
                  <a:pt x="35686" y="12700"/>
                </a:cubicBezTo>
                <a:cubicBezTo>
                  <a:pt x="48386" y="12700"/>
                  <a:pt x="58673" y="22986"/>
                  <a:pt x="58673" y="35686"/>
                </a:cubicBezTo>
                <a:cubicBezTo>
                  <a:pt x="58673" y="48386"/>
                  <a:pt x="48386" y="58673"/>
                  <a:pt x="35686" y="58673"/>
                </a:cubicBezTo>
                <a:cubicBezTo>
                  <a:pt x="22986" y="58673"/>
                  <a:pt x="12700" y="48386"/>
                  <a:pt x="12700" y="35686"/>
                </a:cubicBezTo>
              </a:path>
            </a:pathLst>
          </a:custGeom>
          <a:solidFill>
            <a:srgbClr val="000000">
              <a:alpha val="0"/>
            </a:srgbClr>
          </a:solidFill>
          <a:ln w="254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1169987" y="4146550"/>
            <a:ext cx="34925" cy="45973"/>
          </a:xfrm>
          <a:custGeom>
            <a:avLst/>
            <a:gdLst>
              <a:gd name="connsiteX0" fmla="*/ 0 w 34925"/>
              <a:gd name="connsiteY0" fmla="*/ 22986 h 45973"/>
              <a:gd name="connsiteX1" fmla="*/ 17462 w 34925"/>
              <a:gd name="connsiteY1" fmla="*/ 0 h 45973"/>
              <a:gd name="connsiteX2" fmla="*/ 34925 w 34925"/>
              <a:gd name="connsiteY2" fmla="*/ 22986 h 45973"/>
              <a:gd name="connsiteX3" fmla="*/ 17462 w 34925"/>
              <a:gd name="connsiteY3" fmla="*/ 45973 h 45973"/>
              <a:gd name="connsiteX4" fmla="*/ 0 w 34925"/>
              <a:gd name="connsiteY4" fmla="*/ 22986 h 4597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925" h="45973">
                <a:moveTo>
                  <a:pt x="0" y="22986"/>
                </a:moveTo>
                <a:cubicBezTo>
                  <a:pt x="0" y="10286"/>
                  <a:pt x="7823" y="0"/>
                  <a:pt x="17462" y="0"/>
                </a:cubicBezTo>
                <a:cubicBezTo>
                  <a:pt x="27101" y="0"/>
                  <a:pt x="34925" y="10286"/>
                  <a:pt x="34925" y="22986"/>
                </a:cubicBezTo>
                <a:cubicBezTo>
                  <a:pt x="34925" y="35686"/>
                  <a:pt x="27101" y="45973"/>
                  <a:pt x="17462" y="45973"/>
                </a:cubicBezTo>
                <a:cubicBezTo>
                  <a:pt x="7823" y="45973"/>
                  <a:pt x="0" y="35686"/>
                  <a:pt x="0" y="22986"/>
                </a:cubicBez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1157287" y="4133850"/>
            <a:ext cx="60325" cy="71373"/>
          </a:xfrm>
          <a:custGeom>
            <a:avLst/>
            <a:gdLst>
              <a:gd name="connsiteX0" fmla="*/ 12700 w 60325"/>
              <a:gd name="connsiteY0" fmla="*/ 35686 h 71373"/>
              <a:gd name="connsiteX1" fmla="*/ 30162 w 60325"/>
              <a:gd name="connsiteY1" fmla="*/ 12700 h 71373"/>
              <a:gd name="connsiteX2" fmla="*/ 47625 w 60325"/>
              <a:gd name="connsiteY2" fmla="*/ 35686 h 71373"/>
              <a:gd name="connsiteX3" fmla="*/ 30162 w 60325"/>
              <a:gd name="connsiteY3" fmla="*/ 58673 h 71373"/>
              <a:gd name="connsiteX4" fmla="*/ 12700 w 60325"/>
              <a:gd name="connsiteY4" fmla="*/ 35686 h 7137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0325" h="71373">
                <a:moveTo>
                  <a:pt x="12700" y="35686"/>
                </a:moveTo>
                <a:cubicBezTo>
                  <a:pt x="12700" y="22986"/>
                  <a:pt x="20523" y="12700"/>
                  <a:pt x="30162" y="12700"/>
                </a:cubicBezTo>
                <a:cubicBezTo>
                  <a:pt x="39801" y="12700"/>
                  <a:pt x="47625" y="22986"/>
                  <a:pt x="47625" y="35686"/>
                </a:cubicBezTo>
                <a:cubicBezTo>
                  <a:pt x="47625" y="48386"/>
                  <a:pt x="39801" y="58673"/>
                  <a:pt x="30162" y="58673"/>
                </a:cubicBezTo>
                <a:cubicBezTo>
                  <a:pt x="20523" y="58673"/>
                  <a:pt x="12700" y="48386"/>
                  <a:pt x="12700" y="35686"/>
                </a:cubicBezTo>
              </a:path>
            </a:pathLst>
          </a:custGeom>
          <a:solidFill>
            <a:srgbClr val="000000">
              <a:alpha val="0"/>
            </a:srgbClr>
          </a:solidFill>
          <a:ln w="254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630237" y="4049776"/>
            <a:ext cx="46037" cy="45973"/>
          </a:xfrm>
          <a:custGeom>
            <a:avLst/>
            <a:gdLst>
              <a:gd name="connsiteX0" fmla="*/ 0 w 46037"/>
              <a:gd name="connsiteY0" fmla="*/ 22986 h 45973"/>
              <a:gd name="connsiteX1" fmla="*/ 23025 w 46037"/>
              <a:gd name="connsiteY1" fmla="*/ 0 h 45973"/>
              <a:gd name="connsiteX2" fmla="*/ 46037 w 46037"/>
              <a:gd name="connsiteY2" fmla="*/ 22986 h 45973"/>
              <a:gd name="connsiteX3" fmla="*/ 23025 w 46037"/>
              <a:gd name="connsiteY3" fmla="*/ 45973 h 45973"/>
              <a:gd name="connsiteX4" fmla="*/ 0 w 46037"/>
              <a:gd name="connsiteY4" fmla="*/ 22986 h 4597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6037" h="45973">
                <a:moveTo>
                  <a:pt x="0" y="22986"/>
                </a:moveTo>
                <a:cubicBezTo>
                  <a:pt x="0" y="10286"/>
                  <a:pt x="10312" y="0"/>
                  <a:pt x="23025" y="0"/>
                </a:cubicBezTo>
                <a:cubicBezTo>
                  <a:pt x="35737" y="0"/>
                  <a:pt x="46037" y="10286"/>
                  <a:pt x="46037" y="22986"/>
                </a:cubicBezTo>
                <a:cubicBezTo>
                  <a:pt x="46037" y="35686"/>
                  <a:pt x="35737" y="45973"/>
                  <a:pt x="23025" y="45973"/>
                </a:cubicBezTo>
                <a:cubicBezTo>
                  <a:pt x="10312" y="45973"/>
                  <a:pt x="0" y="35686"/>
                  <a:pt x="0" y="22986"/>
                </a:cubicBez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617537" y="4037076"/>
            <a:ext cx="71437" cy="71373"/>
          </a:xfrm>
          <a:custGeom>
            <a:avLst/>
            <a:gdLst>
              <a:gd name="connsiteX0" fmla="*/ 12700 w 71437"/>
              <a:gd name="connsiteY0" fmla="*/ 35686 h 71373"/>
              <a:gd name="connsiteX1" fmla="*/ 35725 w 71437"/>
              <a:gd name="connsiteY1" fmla="*/ 12700 h 71373"/>
              <a:gd name="connsiteX2" fmla="*/ 58737 w 71437"/>
              <a:gd name="connsiteY2" fmla="*/ 35686 h 71373"/>
              <a:gd name="connsiteX3" fmla="*/ 35725 w 71437"/>
              <a:gd name="connsiteY3" fmla="*/ 58673 h 71373"/>
              <a:gd name="connsiteX4" fmla="*/ 12700 w 71437"/>
              <a:gd name="connsiteY4" fmla="*/ 35686 h 7137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1437" h="71373">
                <a:moveTo>
                  <a:pt x="12700" y="35686"/>
                </a:moveTo>
                <a:cubicBezTo>
                  <a:pt x="12700" y="22986"/>
                  <a:pt x="23012" y="12700"/>
                  <a:pt x="35725" y="12700"/>
                </a:cubicBezTo>
                <a:cubicBezTo>
                  <a:pt x="48437" y="12700"/>
                  <a:pt x="58737" y="22986"/>
                  <a:pt x="58737" y="35686"/>
                </a:cubicBezTo>
                <a:cubicBezTo>
                  <a:pt x="58737" y="48386"/>
                  <a:pt x="48437" y="58673"/>
                  <a:pt x="35725" y="58673"/>
                </a:cubicBezTo>
                <a:cubicBezTo>
                  <a:pt x="23012" y="58673"/>
                  <a:pt x="12700" y="48386"/>
                  <a:pt x="12700" y="35686"/>
                </a:cubicBezTo>
              </a:path>
            </a:pathLst>
          </a:custGeom>
          <a:solidFill>
            <a:srgbClr val="000000">
              <a:alpha val="0"/>
            </a:srgbClr>
          </a:solidFill>
          <a:ln w="254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4005326" y="4083050"/>
            <a:ext cx="45973" cy="46101"/>
          </a:xfrm>
          <a:custGeom>
            <a:avLst/>
            <a:gdLst>
              <a:gd name="connsiteX0" fmla="*/ 0 w 45973"/>
              <a:gd name="connsiteY0" fmla="*/ 22986 h 46101"/>
              <a:gd name="connsiteX1" fmla="*/ 22986 w 45973"/>
              <a:gd name="connsiteY1" fmla="*/ 0 h 46101"/>
              <a:gd name="connsiteX2" fmla="*/ 45973 w 45973"/>
              <a:gd name="connsiteY2" fmla="*/ 22986 h 46101"/>
              <a:gd name="connsiteX3" fmla="*/ 22986 w 45973"/>
              <a:gd name="connsiteY3" fmla="*/ 46101 h 46101"/>
              <a:gd name="connsiteX4" fmla="*/ 0 w 45973"/>
              <a:gd name="connsiteY4" fmla="*/ 22986 h 4610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5973" h="46101">
                <a:moveTo>
                  <a:pt x="0" y="22986"/>
                </a:moveTo>
                <a:cubicBezTo>
                  <a:pt x="0" y="10286"/>
                  <a:pt x="10286" y="0"/>
                  <a:pt x="22986" y="0"/>
                </a:cubicBezTo>
                <a:cubicBezTo>
                  <a:pt x="35686" y="0"/>
                  <a:pt x="45973" y="10286"/>
                  <a:pt x="45973" y="22986"/>
                </a:cubicBezTo>
                <a:cubicBezTo>
                  <a:pt x="45973" y="35686"/>
                  <a:pt x="35686" y="46101"/>
                  <a:pt x="22986" y="46101"/>
                </a:cubicBezTo>
                <a:cubicBezTo>
                  <a:pt x="10286" y="46101"/>
                  <a:pt x="0" y="35686"/>
                  <a:pt x="0" y="22986"/>
                </a:cubicBez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3992626" y="4070350"/>
            <a:ext cx="71373" cy="71501"/>
          </a:xfrm>
          <a:custGeom>
            <a:avLst/>
            <a:gdLst>
              <a:gd name="connsiteX0" fmla="*/ 12700 w 71373"/>
              <a:gd name="connsiteY0" fmla="*/ 35686 h 71501"/>
              <a:gd name="connsiteX1" fmla="*/ 35686 w 71373"/>
              <a:gd name="connsiteY1" fmla="*/ 12700 h 71501"/>
              <a:gd name="connsiteX2" fmla="*/ 58673 w 71373"/>
              <a:gd name="connsiteY2" fmla="*/ 35686 h 71501"/>
              <a:gd name="connsiteX3" fmla="*/ 35686 w 71373"/>
              <a:gd name="connsiteY3" fmla="*/ 58801 h 71501"/>
              <a:gd name="connsiteX4" fmla="*/ 12700 w 71373"/>
              <a:gd name="connsiteY4" fmla="*/ 35686 h 7150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1373" h="71501">
                <a:moveTo>
                  <a:pt x="12700" y="35686"/>
                </a:moveTo>
                <a:cubicBezTo>
                  <a:pt x="12700" y="22986"/>
                  <a:pt x="22986" y="12700"/>
                  <a:pt x="35686" y="12700"/>
                </a:cubicBezTo>
                <a:cubicBezTo>
                  <a:pt x="48386" y="12700"/>
                  <a:pt x="58673" y="22986"/>
                  <a:pt x="58673" y="35686"/>
                </a:cubicBezTo>
                <a:cubicBezTo>
                  <a:pt x="58673" y="48386"/>
                  <a:pt x="48386" y="58801"/>
                  <a:pt x="35686" y="58801"/>
                </a:cubicBezTo>
                <a:cubicBezTo>
                  <a:pt x="22986" y="58801"/>
                  <a:pt x="12700" y="48386"/>
                  <a:pt x="12700" y="35686"/>
                </a:cubicBezTo>
              </a:path>
            </a:pathLst>
          </a:custGeom>
          <a:solidFill>
            <a:srgbClr val="000000">
              <a:alpha val="0"/>
            </a:srgbClr>
          </a:solidFill>
          <a:ln w="254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6259576" y="1890776"/>
            <a:ext cx="22225" cy="2217673"/>
          </a:xfrm>
          <a:custGeom>
            <a:avLst/>
            <a:gdLst>
              <a:gd name="connsiteX0" fmla="*/ 6350 w 22225"/>
              <a:gd name="connsiteY0" fmla="*/ 2211323 h 2217673"/>
              <a:gd name="connsiteX1" fmla="*/ 6350 w 22225"/>
              <a:gd name="connsiteY1" fmla="*/ 6350 h 2217673"/>
            </a:gdLst>
            <a:ahLst/>
            <a:cxnLst>
              <a:cxn ang="0">
                <a:pos x="connsiteX0" y="connsiteY0"/>
              </a:cxn>
              <a:cxn ang="1">
                <a:pos x="connsiteX1" y="connsiteY1"/>
              </a:cxn>
            </a:cxnLst>
            <a:rect l="l" t="t" r="r" b="b"/>
            <a:pathLst>
              <a:path w="22225" h="2217673">
                <a:moveTo>
                  <a:pt x="6350" y="2211323"/>
                </a:moveTo>
                <a:lnTo>
                  <a:pt x="6350"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Freeform 3"/>
          <p:cNvSpPr/>
          <p:nvPr/>
        </p:nvSpPr>
        <p:spPr>
          <a:xfrm>
            <a:off x="6243701" y="4076700"/>
            <a:ext cx="44450" cy="44450"/>
          </a:xfrm>
          <a:custGeom>
            <a:avLst/>
            <a:gdLst>
              <a:gd name="connsiteX0" fmla="*/ 0 w 44450"/>
              <a:gd name="connsiteY0" fmla="*/ 22225 h 44450"/>
              <a:gd name="connsiteX1" fmla="*/ 22225 w 44450"/>
              <a:gd name="connsiteY1" fmla="*/ 0 h 44450"/>
              <a:gd name="connsiteX2" fmla="*/ 44450 w 44450"/>
              <a:gd name="connsiteY2" fmla="*/ 22225 h 44450"/>
              <a:gd name="connsiteX3" fmla="*/ 22225 w 44450"/>
              <a:gd name="connsiteY3" fmla="*/ 44450 h 44450"/>
              <a:gd name="connsiteX4" fmla="*/ 0 w 44450"/>
              <a:gd name="connsiteY4" fmla="*/ 22225 h 444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4450" h="44450">
                <a:moveTo>
                  <a:pt x="0" y="22225"/>
                </a:moveTo>
                <a:cubicBezTo>
                  <a:pt x="0" y="9905"/>
                  <a:pt x="9905" y="0"/>
                  <a:pt x="22225" y="0"/>
                </a:cubicBezTo>
                <a:cubicBezTo>
                  <a:pt x="34416" y="0"/>
                  <a:pt x="44450" y="9905"/>
                  <a:pt x="44450" y="22225"/>
                </a:cubicBezTo>
                <a:cubicBezTo>
                  <a:pt x="44450" y="34544"/>
                  <a:pt x="34416" y="44450"/>
                  <a:pt x="22225" y="44450"/>
                </a:cubicBezTo>
                <a:cubicBezTo>
                  <a:pt x="9905" y="44450"/>
                  <a:pt x="0" y="34544"/>
                  <a:pt x="0" y="22225"/>
                </a:cubicBez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6231001" y="4064000"/>
            <a:ext cx="69850" cy="69850"/>
          </a:xfrm>
          <a:custGeom>
            <a:avLst/>
            <a:gdLst>
              <a:gd name="connsiteX0" fmla="*/ 12700 w 69850"/>
              <a:gd name="connsiteY0" fmla="*/ 34925 h 69850"/>
              <a:gd name="connsiteX1" fmla="*/ 34925 w 69850"/>
              <a:gd name="connsiteY1" fmla="*/ 12700 h 69850"/>
              <a:gd name="connsiteX2" fmla="*/ 57150 w 69850"/>
              <a:gd name="connsiteY2" fmla="*/ 34925 h 69850"/>
              <a:gd name="connsiteX3" fmla="*/ 34925 w 69850"/>
              <a:gd name="connsiteY3" fmla="*/ 57150 h 69850"/>
              <a:gd name="connsiteX4" fmla="*/ 12700 w 69850"/>
              <a:gd name="connsiteY4" fmla="*/ 34925 h 698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9850" h="69850">
                <a:moveTo>
                  <a:pt x="12700" y="34925"/>
                </a:moveTo>
                <a:cubicBezTo>
                  <a:pt x="12700" y="22605"/>
                  <a:pt x="22605" y="12700"/>
                  <a:pt x="34925" y="12700"/>
                </a:cubicBezTo>
                <a:cubicBezTo>
                  <a:pt x="47116" y="12700"/>
                  <a:pt x="57150" y="22605"/>
                  <a:pt x="57150" y="34925"/>
                </a:cubicBezTo>
                <a:cubicBezTo>
                  <a:pt x="57150" y="47244"/>
                  <a:pt x="47116" y="57150"/>
                  <a:pt x="34925" y="57150"/>
                </a:cubicBezTo>
                <a:cubicBezTo>
                  <a:pt x="22605" y="57150"/>
                  <a:pt x="12700" y="47244"/>
                  <a:pt x="12700" y="34925"/>
                </a:cubicBezTo>
              </a:path>
            </a:pathLst>
          </a:custGeom>
          <a:solidFill>
            <a:srgbClr val="000000">
              <a:alpha val="0"/>
            </a:srgbClr>
          </a:solidFill>
          <a:ln w="254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6407150" y="4160773"/>
            <a:ext cx="22225" cy="1362075"/>
          </a:xfrm>
          <a:custGeom>
            <a:avLst/>
            <a:gdLst>
              <a:gd name="connsiteX0" fmla="*/ 6350 w 22225"/>
              <a:gd name="connsiteY0" fmla="*/ 1355725 h 1362075"/>
              <a:gd name="connsiteX1" fmla="*/ 6350 w 22225"/>
              <a:gd name="connsiteY1" fmla="*/ 6350 h 1362075"/>
            </a:gdLst>
            <a:ahLst/>
            <a:cxnLst>
              <a:cxn ang="0">
                <a:pos x="connsiteX0" y="connsiteY0"/>
              </a:cxn>
              <a:cxn ang="1">
                <a:pos x="connsiteX1" y="connsiteY1"/>
              </a:cxn>
            </a:cxnLst>
            <a:rect l="l" t="t" r="r" b="b"/>
            <a:pathLst>
              <a:path w="22225" h="1362075">
                <a:moveTo>
                  <a:pt x="6350" y="1355725"/>
                </a:moveTo>
                <a:lnTo>
                  <a:pt x="6350"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Freeform 3"/>
          <p:cNvSpPr/>
          <p:nvPr/>
        </p:nvSpPr>
        <p:spPr>
          <a:xfrm>
            <a:off x="6392926" y="4149725"/>
            <a:ext cx="45973" cy="46101"/>
          </a:xfrm>
          <a:custGeom>
            <a:avLst/>
            <a:gdLst>
              <a:gd name="connsiteX0" fmla="*/ 0 w 45973"/>
              <a:gd name="connsiteY0" fmla="*/ 22986 h 46101"/>
              <a:gd name="connsiteX1" fmla="*/ 22986 w 45973"/>
              <a:gd name="connsiteY1" fmla="*/ 0 h 46101"/>
              <a:gd name="connsiteX2" fmla="*/ 45973 w 45973"/>
              <a:gd name="connsiteY2" fmla="*/ 22986 h 46101"/>
              <a:gd name="connsiteX3" fmla="*/ 22986 w 45973"/>
              <a:gd name="connsiteY3" fmla="*/ 46101 h 46101"/>
              <a:gd name="connsiteX4" fmla="*/ 0 w 45973"/>
              <a:gd name="connsiteY4" fmla="*/ 22986 h 4610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5973" h="46101">
                <a:moveTo>
                  <a:pt x="0" y="22986"/>
                </a:moveTo>
                <a:cubicBezTo>
                  <a:pt x="0" y="10286"/>
                  <a:pt x="10286" y="0"/>
                  <a:pt x="22986" y="0"/>
                </a:cubicBezTo>
                <a:cubicBezTo>
                  <a:pt x="35686" y="0"/>
                  <a:pt x="45973" y="10286"/>
                  <a:pt x="45973" y="22986"/>
                </a:cubicBezTo>
                <a:cubicBezTo>
                  <a:pt x="45973" y="35686"/>
                  <a:pt x="35686" y="46101"/>
                  <a:pt x="22986" y="46101"/>
                </a:cubicBezTo>
                <a:cubicBezTo>
                  <a:pt x="10286" y="46101"/>
                  <a:pt x="0" y="35686"/>
                  <a:pt x="0" y="22986"/>
                </a:cubicBez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6380226" y="4137025"/>
            <a:ext cx="71373" cy="71501"/>
          </a:xfrm>
          <a:custGeom>
            <a:avLst/>
            <a:gdLst>
              <a:gd name="connsiteX0" fmla="*/ 12700 w 71373"/>
              <a:gd name="connsiteY0" fmla="*/ 35686 h 71501"/>
              <a:gd name="connsiteX1" fmla="*/ 35686 w 71373"/>
              <a:gd name="connsiteY1" fmla="*/ 12700 h 71501"/>
              <a:gd name="connsiteX2" fmla="*/ 58673 w 71373"/>
              <a:gd name="connsiteY2" fmla="*/ 35686 h 71501"/>
              <a:gd name="connsiteX3" fmla="*/ 35686 w 71373"/>
              <a:gd name="connsiteY3" fmla="*/ 58801 h 71501"/>
              <a:gd name="connsiteX4" fmla="*/ 12700 w 71373"/>
              <a:gd name="connsiteY4" fmla="*/ 35686 h 7150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1373" h="71501">
                <a:moveTo>
                  <a:pt x="12700" y="35686"/>
                </a:moveTo>
                <a:cubicBezTo>
                  <a:pt x="12700" y="22986"/>
                  <a:pt x="22986" y="12700"/>
                  <a:pt x="35686" y="12700"/>
                </a:cubicBezTo>
                <a:cubicBezTo>
                  <a:pt x="48386" y="12700"/>
                  <a:pt x="58673" y="22986"/>
                  <a:pt x="58673" y="35686"/>
                </a:cubicBezTo>
                <a:cubicBezTo>
                  <a:pt x="58673" y="48386"/>
                  <a:pt x="48386" y="58801"/>
                  <a:pt x="35686" y="58801"/>
                </a:cubicBezTo>
                <a:cubicBezTo>
                  <a:pt x="22986" y="58801"/>
                  <a:pt x="12700" y="48386"/>
                  <a:pt x="12700" y="35686"/>
                </a:cubicBezTo>
              </a:path>
            </a:pathLst>
          </a:custGeom>
          <a:solidFill>
            <a:srgbClr val="000000">
              <a:alpha val="0"/>
            </a:srgbClr>
          </a:solidFill>
          <a:ln w="254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8318500" y="622300"/>
            <a:ext cx="1308100" cy="279400"/>
          </a:xfrm>
          <a:prstGeom prst="rect">
            <a:avLst/>
          </a:prstGeom>
          <a:noFill/>
        </p:spPr>
      </p:pic>
      <p:pic>
        <p:nvPicPr>
          <p:cNvPr id="27" name="Picture 3"/>
          <p:cNvPicPr>
            <a:picLocks noChangeAspect="1" noChangeArrowheads="1"/>
          </p:cNvPicPr>
          <p:nvPr/>
        </p:nvPicPr>
        <p:blipFill>
          <a:blip r:embed="rId3" cstate="print"/>
          <a:srcRect/>
          <a:stretch>
            <a:fillRect/>
          </a:stretch>
        </p:blipFill>
        <p:spPr bwMode="auto">
          <a:xfrm>
            <a:off x="7823200" y="2197100"/>
            <a:ext cx="1308100" cy="292100"/>
          </a:xfrm>
          <a:prstGeom prst="rect">
            <a:avLst/>
          </a:prstGeom>
          <a:noFill/>
        </p:spPr>
      </p:pic>
      <p:pic>
        <p:nvPicPr>
          <p:cNvPr id="28" name="Picture 3"/>
          <p:cNvPicPr>
            <a:picLocks noChangeAspect="1" noChangeArrowheads="1"/>
          </p:cNvPicPr>
          <p:nvPr/>
        </p:nvPicPr>
        <p:blipFill>
          <a:blip r:embed="rId4" cstate="print"/>
          <a:srcRect/>
          <a:stretch>
            <a:fillRect/>
          </a:stretch>
        </p:blipFill>
        <p:spPr bwMode="auto">
          <a:xfrm>
            <a:off x="-634" y="2637631"/>
            <a:ext cx="10081259" cy="2159000"/>
          </a:xfrm>
          <a:prstGeom prst="rect">
            <a:avLst/>
          </a:prstGeom>
          <a:noFill/>
        </p:spPr>
      </p:pic>
      <p:pic>
        <p:nvPicPr>
          <p:cNvPr id="29" name="Picture 3"/>
          <p:cNvPicPr>
            <a:picLocks noChangeAspect="1" noChangeArrowheads="1"/>
          </p:cNvPicPr>
          <p:nvPr/>
        </p:nvPicPr>
        <p:blipFill>
          <a:blip r:embed="rId5" cstate="print"/>
          <a:srcRect/>
          <a:stretch>
            <a:fillRect/>
          </a:stretch>
        </p:blipFill>
        <p:spPr bwMode="auto">
          <a:xfrm>
            <a:off x="1295400" y="5499100"/>
            <a:ext cx="1968500" cy="1320800"/>
          </a:xfrm>
          <a:prstGeom prst="rect">
            <a:avLst/>
          </a:prstGeom>
          <a:noFill/>
        </p:spPr>
      </p:pic>
      <p:pic>
        <p:nvPicPr>
          <p:cNvPr id="30" name="Picture 3"/>
          <p:cNvPicPr>
            <a:picLocks noChangeAspect="1" noChangeArrowheads="1"/>
          </p:cNvPicPr>
          <p:nvPr/>
        </p:nvPicPr>
        <p:blipFill>
          <a:blip r:embed="rId6" cstate="print"/>
          <a:srcRect/>
          <a:stretch>
            <a:fillRect/>
          </a:stretch>
        </p:blipFill>
        <p:spPr bwMode="auto">
          <a:xfrm>
            <a:off x="4584700" y="5842000"/>
            <a:ext cx="1549400" cy="444500"/>
          </a:xfrm>
          <a:prstGeom prst="rect">
            <a:avLst/>
          </a:prstGeom>
          <a:noFill/>
        </p:spPr>
      </p:pic>
      <p:pic>
        <p:nvPicPr>
          <p:cNvPr id="31" name="Picture 3"/>
          <p:cNvPicPr>
            <a:picLocks noChangeAspect="1" noChangeArrowheads="1"/>
          </p:cNvPicPr>
          <p:nvPr/>
        </p:nvPicPr>
        <p:blipFill>
          <a:blip r:embed="rId7" cstate="print"/>
          <a:srcRect/>
          <a:stretch>
            <a:fillRect/>
          </a:stretch>
        </p:blipFill>
        <p:spPr bwMode="auto">
          <a:xfrm>
            <a:off x="4089400" y="6781800"/>
            <a:ext cx="1155700" cy="520700"/>
          </a:xfrm>
          <a:prstGeom prst="rect">
            <a:avLst/>
          </a:prstGeom>
          <a:noFill/>
        </p:spPr>
      </p:pic>
      <p:pic>
        <p:nvPicPr>
          <p:cNvPr id="1024" name="Picture 3"/>
          <p:cNvPicPr>
            <a:picLocks noChangeAspect="1" noChangeArrowheads="1"/>
          </p:cNvPicPr>
          <p:nvPr/>
        </p:nvPicPr>
        <p:blipFill>
          <a:blip r:embed="rId8" cstate="print"/>
          <a:srcRect/>
          <a:stretch>
            <a:fillRect/>
          </a:stretch>
        </p:blipFill>
        <p:spPr bwMode="auto">
          <a:xfrm>
            <a:off x="6464300" y="5435600"/>
            <a:ext cx="1600200" cy="609600"/>
          </a:xfrm>
          <a:prstGeom prst="rect">
            <a:avLst/>
          </a:prstGeom>
          <a:noFill/>
        </p:spPr>
      </p:pic>
      <p:sp>
        <p:nvSpPr>
          <p:cNvPr id="2" name="TextBox 1"/>
          <p:cNvSpPr txBox="1"/>
          <p:nvPr/>
        </p:nvSpPr>
        <p:spPr>
          <a:xfrm>
            <a:off x="849312" y="2028031"/>
            <a:ext cx="2322512" cy="943848"/>
          </a:xfrm>
          <a:prstGeom prst="rect">
            <a:avLst/>
          </a:prstGeom>
          <a:noFill/>
        </p:spPr>
        <p:txBody>
          <a:bodyPr wrap="square" lIns="0" tIns="0" rIns="0" rtlCol="0">
            <a:spAutoFit/>
          </a:bodyPr>
          <a:lstStyle/>
          <a:p>
            <a:pPr>
              <a:lnSpc>
                <a:spcPts val="1000"/>
              </a:lnSpc>
              <a:tabLst/>
            </a:pPr>
            <a:r>
              <a:rPr lang="en-US" altLang="zh-CN" sz="1103" b="1" dirty="0" smtClean="0">
                <a:solidFill>
                  <a:srgbClr val="000000"/>
                </a:solidFill>
                <a:latin typeface="Times New Roman" pitchFamily="18" charset="0"/>
                <a:cs typeface="Times New Roman" pitchFamily="18" charset="0"/>
              </a:rPr>
              <a:t>1981</a:t>
            </a:r>
            <a:r>
              <a:rPr lang="en-US" altLang="zh-CN" sz="1103" dirty="0" smtClean="0">
                <a:latin typeface="Times New Roman" pitchFamily="18" charset="0"/>
                <a:cs typeface="Times New Roman" pitchFamily="18" charset="0"/>
              </a:rPr>
              <a:t> </a:t>
            </a:r>
            <a:r>
              <a:rPr lang="en-US" altLang="zh-CN" sz="1103" dirty="0" err="1" smtClean="0">
                <a:solidFill>
                  <a:srgbClr val="454544"/>
                </a:solidFill>
                <a:latin typeface="Times New Roman" pitchFamily="18" charset="0"/>
                <a:cs typeface="Times New Roman" pitchFamily="18" charset="0"/>
              </a:rPr>
              <a:t>Wilfried</a:t>
            </a:r>
            <a:r>
              <a:rPr lang="en-US" altLang="zh-CN" sz="1103" dirty="0" smtClean="0">
                <a:latin typeface="Times New Roman" pitchFamily="18" charset="0"/>
                <a:cs typeface="Times New Roman" pitchFamily="18" charset="0"/>
              </a:rPr>
              <a:t> </a:t>
            </a:r>
            <a:r>
              <a:rPr lang="en-US" altLang="zh-CN" sz="1103" dirty="0" err="1" smtClean="0">
                <a:solidFill>
                  <a:srgbClr val="454544"/>
                </a:solidFill>
                <a:latin typeface="Times New Roman" pitchFamily="18" charset="0"/>
                <a:cs typeface="Times New Roman" pitchFamily="18" charset="0"/>
              </a:rPr>
              <a:t>Tappe</a:t>
            </a:r>
            <a:r>
              <a:rPr lang="en-US" altLang="zh-CN" sz="1103" dirty="0" smtClean="0">
                <a:latin typeface="Times New Roman" pitchFamily="18" charset="0"/>
                <a:cs typeface="Times New Roman" pitchFamily="18" charset="0"/>
              </a:rPr>
              <a:t> </a:t>
            </a:r>
            <a:r>
              <a:rPr lang="zh-CN" altLang="en-US" sz="1103" dirty="0" smtClean="0">
                <a:latin typeface="Times New Roman" pitchFamily="18" charset="0"/>
                <a:cs typeface="Times New Roman" pitchFamily="18" charset="0"/>
              </a:rPr>
              <a:t>在黑尔福德成立</a:t>
            </a:r>
            <a:endParaRPr lang="en-US" altLang="zh-CN" sz="1103" dirty="0" smtClean="0">
              <a:latin typeface="Times New Roman" pitchFamily="18" charset="0"/>
              <a:cs typeface="Times New Roman" pitchFamily="18" charset="0"/>
            </a:endParaRPr>
          </a:p>
          <a:p>
            <a:pPr>
              <a:lnSpc>
                <a:spcPts val="1000"/>
              </a:lnSpc>
              <a:tabLst/>
            </a:pPr>
            <a:endParaRPr lang="en-US" altLang="zh-CN" sz="1103" dirty="0" smtClean="0">
              <a:latin typeface="Times New Roman" pitchFamily="18" charset="0"/>
              <a:cs typeface="Times New Roman" pitchFamily="18" charset="0"/>
            </a:endParaRPr>
          </a:p>
          <a:p>
            <a:pPr>
              <a:lnSpc>
                <a:spcPts val="1000"/>
              </a:lnSpc>
              <a:tabLst/>
            </a:pPr>
            <a:r>
              <a:rPr lang="zh-CN" altLang="en-US" sz="1103" dirty="0" smtClean="0">
                <a:latin typeface="Times New Roman" pitchFamily="18" charset="0"/>
                <a:cs typeface="Times New Roman" pitchFamily="18" charset="0"/>
              </a:rPr>
              <a:t>了</a:t>
            </a:r>
            <a:r>
              <a:rPr lang="en-US" altLang="zh-CN" sz="1103" dirty="0" err="1" smtClean="0">
                <a:latin typeface="Times New Roman" pitchFamily="18" charset="0"/>
                <a:cs typeface="Times New Roman" pitchFamily="18" charset="0"/>
              </a:rPr>
              <a:t>Inometa</a:t>
            </a:r>
            <a:r>
              <a:rPr lang="en-US" altLang="zh-CN" sz="1103" dirty="0" smtClean="0">
                <a:latin typeface="Times New Roman" pitchFamily="18" charset="0"/>
                <a:cs typeface="Times New Roman" pitchFamily="18" charset="0"/>
              </a:rPr>
              <a:t> </a:t>
            </a:r>
            <a:r>
              <a:rPr lang="en-US" altLang="zh-CN" sz="1103" dirty="0" err="1" smtClean="0">
                <a:latin typeface="Times New Roman" pitchFamily="18" charset="0"/>
                <a:cs typeface="Times New Roman" pitchFamily="18" charset="0"/>
              </a:rPr>
              <a:t>Maschinenbaugesellschaft</a:t>
            </a:r>
            <a:endParaRPr lang="en-US" altLang="zh-CN" sz="1103" dirty="0" smtClean="0">
              <a:latin typeface="Times New Roman" pitchFamily="18" charset="0"/>
              <a:cs typeface="Times New Roman" pitchFamily="18" charset="0"/>
            </a:endParaRPr>
          </a:p>
          <a:p>
            <a:pPr>
              <a:lnSpc>
                <a:spcPts val="1000"/>
              </a:lnSpc>
              <a:tabLst/>
            </a:pPr>
            <a:endParaRPr lang="en-US" altLang="zh-CN" sz="1103" dirty="0" smtClean="0">
              <a:latin typeface="Times New Roman" pitchFamily="18" charset="0"/>
              <a:cs typeface="Times New Roman" pitchFamily="18" charset="0"/>
            </a:endParaRPr>
          </a:p>
          <a:p>
            <a:pPr>
              <a:lnSpc>
                <a:spcPts val="1000"/>
              </a:lnSpc>
              <a:tabLst/>
            </a:pPr>
            <a:r>
              <a:rPr lang="en-US" altLang="zh-CN" sz="1103" dirty="0" smtClean="0">
                <a:latin typeface="Times New Roman" pitchFamily="18" charset="0"/>
                <a:cs typeface="Times New Roman" pitchFamily="18" charset="0"/>
              </a:rPr>
              <a:t> </a:t>
            </a:r>
            <a:r>
              <a:rPr lang="en-US" altLang="zh-CN" sz="1103" dirty="0" err="1" smtClean="0">
                <a:latin typeface="Times New Roman" pitchFamily="18" charset="0"/>
                <a:cs typeface="Times New Roman" pitchFamily="18" charset="0"/>
              </a:rPr>
              <a:t>mbH</a:t>
            </a:r>
            <a:r>
              <a:rPr lang="en-US" altLang="zh-CN" sz="1103" dirty="0" smtClean="0">
                <a:latin typeface="Times New Roman" pitchFamily="18" charset="0"/>
                <a:cs typeface="Times New Roman" pitchFamily="18" charset="0"/>
              </a:rPr>
              <a:t> </a:t>
            </a:r>
            <a:r>
              <a:rPr lang="zh-CN" altLang="en-US" sz="1103" dirty="0" smtClean="0">
                <a:latin typeface="Times New Roman" pitchFamily="18" charset="0"/>
                <a:cs typeface="Times New Roman" pitchFamily="18" charset="0"/>
              </a:rPr>
              <a:t>公司，开始生产由铝和碳纤维复</a:t>
            </a:r>
            <a:endParaRPr lang="en-US" altLang="zh-CN" sz="1103" dirty="0" smtClean="0">
              <a:latin typeface="Times New Roman" pitchFamily="18" charset="0"/>
              <a:cs typeface="Times New Roman" pitchFamily="18" charset="0"/>
            </a:endParaRPr>
          </a:p>
          <a:p>
            <a:pPr>
              <a:lnSpc>
                <a:spcPts val="1000"/>
              </a:lnSpc>
              <a:tabLst/>
            </a:pPr>
            <a:endParaRPr lang="en-US" altLang="zh-CN" sz="1103" dirty="0" smtClean="0">
              <a:latin typeface="Times New Roman" pitchFamily="18" charset="0"/>
              <a:cs typeface="Times New Roman" pitchFamily="18" charset="0"/>
            </a:endParaRPr>
          </a:p>
          <a:p>
            <a:pPr>
              <a:lnSpc>
                <a:spcPts val="1000"/>
              </a:lnSpc>
              <a:tabLst/>
            </a:pPr>
            <a:r>
              <a:rPr lang="zh-CN" altLang="en-US" sz="1103" dirty="0" smtClean="0">
                <a:latin typeface="Times New Roman" pitchFamily="18" charset="0"/>
                <a:cs typeface="Times New Roman" pitchFamily="18" charset="0"/>
              </a:rPr>
              <a:t>合材料制成的轻型滚轴。</a:t>
            </a:r>
            <a:endParaRPr lang="en-US" altLang="zh-CN" sz="1103" dirty="0" smtClean="0">
              <a:solidFill>
                <a:srgbClr val="454544"/>
              </a:solidFill>
              <a:latin typeface="Times New Roman" pitchFamily="18" charset="0"/>
              <a:cs typeface="Times New Roman" pitchFamily="18" charset="0"/>
            </a:endParaRPr>
          </a:p>
        </p:txBody>
      </p:sp>
      <p:sp>
        <p:nvSpPr>
          <p:cNvPr id="1025" name="TextBox 1"/>
          <p:cNvSpPr txBox="1"/>
          <p:nvPr/>
        </p:nvSpPr>
        <p:spPr>
          <a:xfrm>
            <a:off x="1295400" y="5143500"/>
            <a:ext cx="1492396" cy="341119"/>
          </a:xfrm>
          <a:prstGeom prst="rect">
            <a:avLst/>
          </a:prstGeom>
          <a:noFill/>
        </p:spPr>
        <p:txBody>
          <a:bodyPr wrap="none" lIns="0" tIns="0" rIns="0" rtlCol="0">
            <a:spAutoFit/>
          </a:bodyPr>
          <a:lstStyle/>
          <a:p>
            <a:pPr>
              <a:lnSpc>
                <a:spcPts val="1000"/>
              </a:lnSpc>
              <a:tabLst/>
            </a:pPr>
            <a:r>
              <a:rPr lang="en-US" altLang="zh-CN" sz="1103" b="1" dirty="0" smtClean="0">
                <a:solidFill>
                  <a:srgbClr val="000000"/>
                </a:solidFill>
                <a:latin typeface="Times New Roman" pitchFamily="18" charset="0"/>
                <a:cs typeface="Times New Roman" pitchFamily="18" charset="0"/>
              </a:rPr>
              <a:t>1989:</a:t>
            </a:r>
            <a:r>
              <a:rPr lang="en-US" altLang="zh-CN" sz="1103" dirty="0" smtClean="0">
                <a:latin typeface="Times New Roman" pitchFamily="18" charset="0"/>
                <a:cs typeface="Times New Roman" pitchFamily="18" charset="0"/>
              </a:rPr>
              <a:t> </a:t>
            </a:r>
            <a:r>
              <a:rPr lang="zh-CN" altLang="en-US" sz="1103" dirty="0" smtClean="0">
                <a:latin typeface="Times New Roman" pitchFamily="18" charset="0"/>
                <a:cs typeface="Times New Roman" pitchFamily="18" charset="0"/>
              </a:rPr>
              <a:t>公司扩张，搬迁至</a:t>
            </a:r>
            <a:endParaRPr lang="en-US" altLang="zh-CN" sz="1103" dirty="0" smtClean="0">
              <a:solidFill>
                <a:srgbClr val="454544"/>
              </a:solidFill>
              <a:latin typeface="Times New Roman" pitchFamily="18" charset="0"/>
              <a:cs typeface="Times New Roman" pitchFamily="18" charset="0"/>
            </a:endParaRPr>
          </a:p>
          <a:p>
            <a:pPr>
              <a:lnSpc>
                <a:spcPts val="1300"/>
              </a:lnSpc>
              <a:tabLst/>
            </a:pPr>
            <a:r>
              <a:rPr lang="en-US" altLang="zh-CN" sz="1103" dirty="0" err="1" smtClean="0">
                <a:solidFill>
                  <a:srgbClr val="454544"/>
                </a:solidFill>
                <a:latin typeface="Times New Roman" pitchFamily="18" charset="0"/>
                <a:cs typeface="Times New Roman" pitchFamily="18" charset="0"/>
              </a:rPr>
              <a:t>Planckstraße</a:t>
            </a:r>
            <a:r>
              <a:rPr lang="en-US" altLang="zh-CN" sz="1103" dirty="0" smtClean="0">
                <a:solidFill>
                  <a:srgbClr val="454544"/>
                </a:solidFill>
                <a:latin typeface="Times New Roman" pitchFamily="18" charset="0"/>
                <a:cs typeface="Times New Roman" pitchFamily="18" charset="0"/>
              </a:rPr>
              <a:t>.</a:t>
            </a:r>
          </a:p>
        </p:txBody>
      </p:sp>
      <p:sp>
        <p:nvSpPr>
          <p:cNvPr id="1026" name="TextBox 1"/>
          <p:cNvSpPr txBox="1"/>
          <p:nvPr/>
        </p:nvSpPr>
        <p:spPr>
          <a:xfrm>
            <a:off x="3594100" y="2120900"/>
            <a:ext cx="1394613" cy="174407"/>
          </a:xfrm>
          <a:prstGeom prst="rect">
            <a:avLst/>
          </a:prstGeom>
          <a:noFill/>
        </p:spPr>
        <p:txBody>
          <a:bodyPr wrap="none" lIns="0" tIns="0" rIns="0" rtlCol="0">
            <a:spAutoFit/>
          </a:bodyPr>
          <a:lstStyle/>
          <a:p>
            <a:pPr>
              <a:lnSpc>
                <a:spcPts val="1000"/>
              </a:lnSpc>
              <a:tabLst/>
            </a:pPr>
            <a:r>
              <a:rPr lang="en-US" altLang="zh-CN" sz="1103" b="1" dirty="0" smtClean="0">
                <a:solidFill>
                  <a:srgbClr val="000000"/>
                </a:solidFill>
                <a:latin typeface="Times New Roman" pitchFamily="18" charset="0"/>
                <a:cs typeface="Times New Roman" pitchFamily="18" charset="0"/>
              </a:rPr>
              <a:t>1997:</a:t>
            </a:r>
            <a:r>
              <a:rPr lang="en-US" altLang="zh-CN" sz="1103" dirty="0" smtClean="0">
                <a:latin typeface="Times New Roman" pitchFamily="18" charset="0"/>
                <a:cs typeface="Times New Roman" pitchFamily="18" charset="0"/>
              </a:rPr>
              <a:t> </a:t>
            </a:r>
            <a:r>
              <a:rPr lang="zh-CN" altLang="en-US" sz="1103" dirty="0" smtClean="0">
                <a:latin typeface="Times New Roman" pitchFamily="18" charset="0"/>
                <a:cs typeface="Times New Roman" pitchFamily="18" charset="0"/>
              </a:rPr>
              <a:t>建立</a:t>
            </a:r>
            <a:r>
              <a:rPr lang="zh-CN" altLang="en-US" sz="1103" dirty="0" smtClean="0">
                <a:solidFill>
                  <a:srgbClr val="454544"/>
                </a:solidFill>
                <a:latin typeface="Times New Roman" pitchFamily="18" charset="0"/>
                <a:cs typeface="Times New Roman" pitchFamily="18" charset="0"/>
              </a:rPr>
              <a:t>生产车间 </a:t>
            </a:r>
            <a:r>
              <a:rPr lang="en-US" altLang="zh-CN" sz="1103" dirty="0" smtClean="0">
                <a:solidFill>
                  <a:srgbClr val="454544"/>
                </a:solidFill>
                <a:latin typeface="Times New Roman" pitchFamily="18" charset="0"/>
                <a:cs typeface="Times New Roman" pitchFamily="18" charset="0"/>
              </a:rPr>
              <a:t>P2</a:t>
            </a:r>
          </a:p>
        </p:txBody>
      </p:sp>
      <p:sp>
        <p:nvSpPr>
          <p:cNvPr id="1028" name="TextBox 1"/>
          <p:cNvSpPr txBox="1"/>
          <p:nvPr/>
        </p:nvSpPr>
        <p:spPr>
          <a:xfrm>
            <a:off x="3594100" y="2286000"/>
            <a:ext cx="1163780" cy="174407"/>
          </a:xfrm>
          <a:prstGeom prst="rect">
            <a:avLst/>
          </a:prstGeom>
          <a:noFill/>
        </p:spPr>
        <p:txBody>
          <a:bodyPr wrap="none" lIns="0" tIns="0" rIns="0" rtlCol="0">
            <a:spAutoFit/>
          </a:bodyPr>
          <a:lstStyle/>
          <a:p>
            <a:pPr>
              <a:lnSpc>
                <a:spcPts val="1000"/>
              </a:lnSpc>
              <a:tabLst/>
            </a:pPr>
            <a:r>
              <a:rPr lang="zh-CN" altLang="en-US" sz="1103" dirty="0" smtClean="0">
                <a:solidFill>
                  <a:srgbClr val="454544"/>
                </a:solidFill>
                <a:latin typeface="Times New Roman" pitchFamily="18" charset="0"/>
                <a:cs typeface="Times New Roman" pitchFamily="18" charset="0"/>
              </a:rPr>
              <a:t>用于制造大型滚轴</a:t>
            </a:r>
            <a:r>
              <a:rPr lang="en-US" altLang="zh-CN" sz="1103" dirty="0" smtClean="0">
                <a:solidFill>
                  <a:srgbClr val="454544"/>
                </a:solidFill>
                <a:latin typeface="Times New Roman" pitchFamily="18" charset="0"/>
                <a:cs typeface="Times New Roman" pitchFamily="18" charset="0"/>
              </a:rPr>
              <a:t>.</a:t>
            </a:r>
          </a:p>
        </p:txBody>
      </p:sp>
      <p:sp>
        <p:nvSpPr>
          <p:cNvPr id="1029" name="TextBox 1"/>
          <p:cNvSpPr txBox="1"/>
          <p:nvPr/>
        </p:nvSpPr>
        <p:spPr>
          <a:xfrm>
            <a:off x="4584700" y="5143500"/>
            <a:ext cx="1692771" cy="687368"/>
          </a:xfrm>
          <a:prstGeom prst="rect">
            <a:avLst/>
          </a:prstGeom>
          <a:noFill/>
        </p:spPr>
        <p:txBody>
          <a:bodyPr wrap="none" lIns="0" tIns="0" rIns="0" rtlCol="0">
            <a:spAutoFit/>
          </a:bodyPr>
          <a:lstStyle/>
          <a:p>
            <a:pPr>
              <a:lnSpc>
                <a:spcPts val="1000"/>
              </a:lnSpc>
              <a:tabLst/>
            </a:pPr>
            <a:r>
              <a:rPr lang="en-US" altLang="zh-CN" sz="1103" b="1" dirty="0" smtClean="0">
                <a:solidFill>
                  <a:srgbClr val="000000"/>
                </a:solidFill>
                <a:latin typeface="Times New Roman" pitchFamily="18" charset="0"/>
                <a:cs typeface="Times New Roman" pitchFamily="18" charset="0"/>
              </a:rPr>
              <a:t>2000:</a:t>
            </a:r>
            <a:r>
              <a:rPr lang="zh-CN" altLang="en-US" sz="1103" dirty="0" smtClean="0">
                <a:solidFill>
                  <a:srgbClr val="454544"/>
                </a:solidFill>
                <a:latin typeface="Times New Roman" pitchFamily="18" charset="0"/>
                <a:cs typeface="Times New Roman" pitchFamily="18" charset="0"/>
              </a:rPr>
              <a:t>成立</a:t>
            </a:r>
            <a:r>
              <a:rPr lang="en-US" altLang="zh-CN" sz="1103" dirty="0" smtClean="0">
                <a:solidFill>
                  <a:srgbClr val="454544"/>
                </a:solidFill>
                <a:latin typeface="Times New Roman" pitchFamily="18" charset="0"/>
                <a:cs typeface="Times New Roman" pitchFamily="18" charset="0"/>
              </a:rPr>
              <a:t> </a:t>
            </a:r>
            <a:r>
              <a:rPr lang="en-US" altLang="zh-CN" sz="1103" dirty="0" err="1" smtClean="0">
                <a:solidFill>
                  <a:srgbClr val="454544"/>
                </a:solidFill>
                <a:latin typeface="Times New Roman" pitchFamily="18" charset="0"/>
                <a:cs typeface="Times New Roman" pitchFamily="18" charset="0"/>
              </a:rPr>
              <a:t>xperion</a:t>
            </a:r>
            <a:r>
              <a:rPr lang="en-US" altLang="zh-CN" sz="1103" dirty="0" smtClean="0">
                <a:latin typeface="Times New Roman" pitchFamily="18" charset="0"/>
                <a:cs typeface="Times New Roman" pitchFamily="18" charset="0"/>
              </a:rPr>
              <a:t> </a:t>
            </a:r>
            <a:r>
              <a:rPr lang="en-US" altLang="zh-CN" sz="1103" dirty="0" smtClean="0">
                <a:solidFill>
                  <a:srgbClr val="454544"/>
                </a:solidFill>
                <a:latin typeface="Times New Roman" pitchFamily="18" charset="0"/>
                <a:cs typeface="Times New Roman" pitchFamily="18" charset="0"/>
              </a:rPr>
              <a:t>GmbH.</a:t>
            </a:r>
            <a:r>
              <a:rPr lang="en-US" altLang="zh-CN" sz="1103" dirty="0" smtClean="0">
                <a:latin typeface="Times New Roman" pitchFamily="18" charset="0"/>
                <a:cs typeface="Times New Roman" pitchFamily="18" charset="0"/>
              </a:rPr>
              <a:t> </a:t>
            </a:r>
          </a:p>
          <a:p>
            <a:pPr>
              <a:lnSpc>
                <a:spcPts val="1000"/>
              </a:lnSpc>
              <a:tabLst/>
            </a:pPr>
            <a:endParaRPr lang="en-US" altLang="zh-CN" sz="1103" dirty="0" smtClean="0">
              <a:solidFill>
                <a:srgbClr val="454544"/>
              </a:solidFill>
              <a:latin typeface="Times New Roman" pitchFamily="18" charset="0"/>
              <a:cs typeface="Times New Roman" pitchFamily="18" charset="0"/>
            </a:endParaRPr>
          </a:p>
          <a:p>
            <a:pPr>
              <a:lnSpc>
                <a:spcPts val="1000"/>
              </a:lnSpc>
              <a:tabLst/>
            </a:pPr>
            <a:r>
              <a:rPr lang="zh-CN" altLang="en-US" sz="1103" dirty="0" smtClean="0">
                <a:solidFill>
                  <a:srgbClr val="454544"/>
                </a:solidFill>
                <a:latin typeface="Times New Roman" pitchFamily="18" charset="0"/>
                <a:cs typeface="Times New Roman" pitchFamily="18" charset="0"/>
              </a:rPr>
              <a:t>投资组合延伸至碳纤维复合</a:t>
            </a:r>
            <a:endParaRPr lang="en-US" altLang="zh-CN" sz="1103" dirty="0" smtClean="0">
              <a:solidFill>
                <a:srgbClr val="454544"/>
              </a:solidFill>
              <a:latin typeface="Times New Roman" pitchFamily="18" charset="0"/>
              <a:cs typeface="Times New Roman" pitchFamily="18" charset="0"/>
            </a:endParaRPr>
          </a:p>
          <a:p>
            <a:pPr>
              <a:lnSpc>
                <a:spcPts val="1000"/>
              </a:lnSpc>
              <a:tabLst/>
            </a:pPr>
            <a:endParaRPr lang="en-US" altLang="zh-CN" sz="1103" dirty="0" smtClean="0">
              <a:solidFill>
                <a:srgbClr val="454544"/>
              </a:solidFill>
              <a:latin typeface="Times New Roman" pitchFamily="18" charset="0"/>
              <a:cs typeface="Times New Roman" pitchFamily="18" charset="0"/>
            </a:endParaRPr>
          </a:p>
          <a:p>
            <a:pPr>
              <a:lnSpc>
                <a:spcPts val="1000"/>
              </a:lnSpc>
              <a:tabLst/>
            </a:pPr>
            <a:r>
              <a:rPr lang="zh-CN" altLang="en-US" sz="1103" dirty="0" smtClean="0">
                <a:solidFill>
                  <a:srgbClr val="454544"/>
                </a:solidFill>
                <a:latin typeface="Times New Roman" pitchFamily="18" charset="0"/>
                <a:cs typeface="Times New Roman" pitchFamily="18" charset="0"/>
              </a:rPr>
              <a:t>材料</a:t>
            </a:r>
            <a:endParaRPr lang="en-US" altLang="zh-CN" sz="1103" dirty="0" smtClean="0">
              <a:solidFill>
                <a:srgbClr val="454544"/>
              </a:solidFill>
              <a:latin typeface="Times New Roman" pitchFamily="18" charset="0"/>
              <a:cs typeface="Times New Roman" pitchFamily="18" charset="0"/>
            </a:endParaRPr>
          </a:p>
        </p:txBody>
      </p:sp>
      <p:sp>
        <p:nvSpPr>
          <p:cNvPr id="1030" name="TextBox 1"/>
          <p:cNvSpPr txBox="1"/>
          <p:nvPr/>
        </p:nvSpPr>
        <p:spPr>
          <a:xfrm>
            <a:off x="4089400" y="5473700"/>
            <a:ext cx="5663410" cy="1918474"/>
          </a:xfrm>
          <a:prstGeom prst="rect">
            <a:avLst/>
          </a:prstGeom>
          <a:noFill/>
        </p:spPr>
        <p:txBody>
          <a:bodyPr wrap="none" lIns="0" tIns="0" rIns="0" rtlCol="0">
            <a:spAutoFit/>
          </a:bodyPr>
          <a:lstStyle/>
          <a:p>
            <a:pPr>
              <a:lnSpc>
                <a:spcPts val="1000"/>
              </a:lnSpc>
              <a:tabLst>
                <a:tab pos="76200" algn="l"/>
                <a:tab pos="495300" algn="l"/>
                <a:tab pos="5473700" algn="l"/>
              </a:tabLst>
            </a:pPr>
            <a:r>
              <a:rPr lang="en-US" altLang="zh-CN" dirty="0" smtClean="0"/>
              <a:t>		</a:t>
            </a:r>
            <a:endParaRPr lang="en-US" altLang="zh-CN" sz="1103" dirty="0" smtClean="0">
              <a:solidFill>
                <a:srgbClr val="454544"/>
              </a:solidFill>
              <a:latin typeface="Times New Roman" pitchFamily="18" charset="0"/>
              <a:cs typeface="Times New Roman" pitchFamily="18" charset="0"/>
            </a:endParaRP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600"/>
              </a:lnSpc>
              <a:tabLst>
                <a:tab pos="76200" algn="l"/>
                <a:tab pos="495300" algn="l"/>
                <a:tab pos="5473700" algn="l"/>
              </a:tabLst>
            </a:pPr>
            <a:r>
              <a:rPr lang="en-US" altLang="zh-CN" sz="1103" b="1" dirty="0" smtClean="0">
                <a:solidFill>
                  <a:srgbClr val="000000"/>
                </a:solidFill>
                <a:latin typeface="Times New Roman" pitchFamily="18" charset="0"/>
                <a:cs typeface="Times New Roman" pitchFamily="18" charset="0"/>
              </a:rPr>
              <a:t>1999:</a:t>
            </a:r>
            <a:r>
              <a:rPr lang="en-US" altLang="zh-CN" sz="1103" dirty="0" smtClean="0">
                <a:latin typeface="Times New Roman" pitchFamily="18" charset="0"/>
                <a:cs typeface="Times New Roman" pitchFamily="18" charset="0"/>
              </a:rPr>
              <a:t> </a:t>
            </a:r>
            <a:r>
              <a:rPr lang="zh-CN" altLang="en-US" sz="1103" dirty="0" smtClean="0">
                <a:latin typeface="Times New Roman" pitchFamily="18" charset="0"/>
                <a:cs typeface="Times New Roman" pitchFamily="18" charset="0"/>
              </a:rPr>
              <a:t>开始</a:t>
            </a:r>
            <a:r>
              <a:rPr lang="zh-CN" altLang="en-US" sz="1200" dirty="0" smtClean="0"/>
              <a:t>生产</a:t>
            </a:r>
            <a:r>
              <a:rPr lang="zh-CN" altLang="en-US" sz="1103" dirty="0" smtClean="0">
                <a:latin typeface="Times New Roman" pitchFamily="18" charset="0"/>
                <a:cs typeface="Times New Roman" pitchFamily="18" charset="0"/>
              </a:rPr>
              <a:t>碳纤维复合材料印刷滚筒和</a:t>
            </a:r>
            <a:r>
              <a:rPr lang="zh-CN" altLang="en-US" sz="1100" dirty="0" smtClean="0"/>
              <a:t>柔性版印刷</a:t>
            </a:r>
            <a:r>
              <a:rPr lang="zh-CN" altLang="en-US" sz="1103" dirty="0" smtClean="0">
                <a:latin typeface="Times New Roman" pitchFamily="18" charset="0"/>
                <a:cs typeface="Times New Roman" pitchFamily="18" charset="0"/>
              </a:rPr>
              <a:t>适配器</a:t>
            </a:r>
            <a:endParaRPr lang="en-US" altLang="zh-CN" sz="1103" dirty="0" smtClean="0">
              <a:solidFill>
                <a:srgbClr val="454544"/>
              </a:solidFill>
              <a:latin typeface="Times New Roman" pitchFamily="18" charset="0"/>
              <a:cs typeface="Times New Roman" pitchFamily="18" charset="0"/>
            </a:endParaRPr>
          </a:p>
          <a:p>
            <a:pPr>
              <a:lnSpc>
                <a:spcPts val="1300"/>
              </a:lnSpc>
              <a:tabLst>
                <a:tab pos="76200" algn="l"/>
                <a:tab pos="495300" algn="l"/>
                <a:tab pos="5473700" algn="l"/>
              </a:tabLst>
            </a:pPr>
            <a:r>
              <a:rPr lang="en-US" altLang="zh-CN" dirty="0" smtClean="0"/>
              <a:t>	</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700"/>
              </a:lnSpc>
              <a:tabLst>
                <a:tab pos="76200" algn="l"/>
                <a:tab pos="495300" algn="l"/>
                <a:tab pos="5473700" algn="l"/>
              </a:tabLst>
            </a:pPr>
            <a:r>
              <a:rPr lang="en-US" altLang="zh-CN" dirty="0" smtClean="0"/>
              <a:t>			</a:t>
            </a:r>
            <a:r>
              <a:rPr lang="en-US" altLang="zh-CN" sz="998" dirty="0" smtClean="0">
                <a:solidFill>
                  <a:srgbClr val="58585A"/>
                </a:solidFill>
                <a:latin typeface="Times New Roman" pitchFamily="18" charset="0"/>
                <a:cs typeface="Times New Roman" pitchFamily="18" charset="0"/>
              </a:rPr>
              <a:t>&gt;2</a:t>
            </a:r>
          </a:p>
        </p:txBody>
      </p:sp>
      <p:sp>
        <p:nvSpPr>
          <p:cNvPr id="1031" name="TextBox 1"/>
          <p:cNvSpPr txBox="1"/>
          <p:nvPr/>
        </p:nvSpPr>
        <p:spPr>
          <a:xfrm>
            <a:off x="431800" y="1473200"/>
            <a:ext cx="8144858" cy="674544"/>
          </a:xfrm>
          <a:prstGeom prst="rect">
            <a:avLst/>
          </a:prstGeom>
          <a:noFill/>
        </p:spPr>
        <p:txBody>
          <a:bodyPr wrap="none" lIns="0" tIns="0" rIns="0" rtlCol="0">
            <a:spAutoFit/>
          </a:bodyPr>
          <a:lstStyle/>
          <a:p>
            <a:pPr>
              <a:lnSpc>
                <a:spcPts val="1600"/>
              </a:lnSpc>
              <a:tabLst>
                <a:tab pos="5918200" algn="l"/>
              </a:tabLst>
            </a:pPr>
            <a:r>
              <a:rPr lang="en-US" altLang="zh-CN" sz="1800" dirty="0" smtClean="0">
                <a:solidFill>
                  <a:srgbClr val="093E69"/>
                </a:solidFill>
                <a:latin typeface="Times New Roman" pitchFamily="18" charset="0"/>
                <a:cs typeface="Times New Roman" pitchFamily="18" charset="0"/>
              </a:rPr>
              <a:t>AVANCO</a:t>
            </a:r>
            <a:r>
              <a:rPr lang="en-US" altLang="zh-CN" sz="1800" dirty="0" smtClean="0">
                <a:latin typeface="Times New Roman" pitchFamily="18" charset="0"/>
                <a:cs typeface="Times New Roman" pitchFamily="18" charset="0"/>
              </a:rPr>
              <a:t> </a:t>
            </a:r>
            <a:r>
              <a:rPr lang="en-US" altLang="zh-CN" sz="1800" dirty="0" smtClean="0">
                <a:solidFill>
                  <a:srgbClr val="093E69"/>
                </a:solidFill>
                <a:latin typeface="Times New Roman" pitchFamily="18" charset="0"/>
                <a:cs typeface="Times New Roman" pitchFamily="18" charset="0"/>
              </a:rPr>
              <a:t>GmbH</a:t>
            </a:r>
            <a:r>
              <a:rPr lang="en-US" altLang="zh-CN" sz="1800" dirty="0" smtClean="0">
                <a:latin typeface="Times New Roman" pitchFamily="18" charset="0"/>
                <a:cs typeface="Times New Roman" pitchFamily="18" charset="0"/>
              </a:rPr>
              <a:t> </a:t>
            </a:r>
            <a:r>
              <a:rPr lang="zh-CN" altLang="en-US" sz="1800" dirty="0" smtClean="0">
                <a:solidFill>
                  <a:srgbClr val="093E69"/>
                </a:solidFill>
                <a:latin typeface="Times New Roman" pitchFamily="18" charset="0"/>
                <a:cs typeface="Times New Roman" pitchFamily="18" charset="0"/>
              </a:rPr>
              <a:t>公司历史</a:t>
            </a:r>
            <a:r>
              <a:rPr lang="en-US" altLang="zh-CN" dirty="0" smtClean="0">
                <a:solidFill>
                  <a:srgbClr val="093E69"/>
                </a:solidFill>
                <a:latin typeface="Times New Roman" pitchFamily="18" charset="0"/>
                <a:cs typeface="Times New Roman" pitchFamily="18" charset="0"/>
              </a:rPr>
              <a:t>½</a:t>
            </a:r>
            <a:endParaRPr lang="en-US" altLang="zh-CN" sz="1800" dirty="0" smtClean="0">
              <a:solidFill>
                <a:srgbClr val="093E69"/>
              </a:solidFill>
              <a:latin typeface="Times New Roman" pitchFamily="18" charset="0"/>
              <a:cs typeface="Times New Roman" pitchFamily="18" charset="0"/>
            </a:endParaRPr>
          </a:p>
          <a:p>
            <a:pPr>
              <a:lnSpc>
                <a:spcPts val="1000"/>
              </a:lnSpc>
            </a:pPr>
            <a:endParaRPr lang="en-US" altLang="zh-CN" dirty="0" smtClean="0"/>
          </a:p>
          <a:p>
            <a:pPr>
              <a:lnSpc>
                <a:spcPts val="1000"/>
              </a:lnSpc>
            </a:pPr>
            <a:endParaRPr lang="en-US" altLang="zh-CN" dirty="0" smtClean="0"/>
          </a:p>
          <a:p>
            <a:pPr>
              <a:lnSpc>
                <a:spcPts val="1300"/>
              </a:lnSpc>
              <a:tabLst>
                <a:tab pos="5918200" algn="l"/>
              </a:tabLst>
            </a:pPr>
            <a:r>
              <a:rPr lang="en-US" altLang="zh-CN" dirty="0" smtClean="0"/>
              <a:t>	</a:t>
            </a:r>
            <a:r>
              <a:rPr lang="en-US" altLang="zh-CN" sz="1103" b="1" dirty="0" smtClean="0">
                <a:solidFill>
                  <a:srgbClr val="000000"/>
                </a:solidFill>
                <a:latin typeface="Times New Roman" pitchFamily="18" charset="0"/>
                <a:cs typeface="Times New Roman" pitchFamily="18" charset="0"/>
              </a:rPr>
              <a:t>2001:</a:t>
            </a:r>
            <a:r>
              <a:rPr lang="en-US" altLang="zh-CN" sz="1103" dirty="0" smtClean="0">
                <a:latin typeface="Times New Roman" pitchFamily="18" charset="0"/>
                <a:cs typeface="Times New Roman" pitchFamily="18" charset="0"/>
              </a:rPr>
              <a:t> </a:t>
            </a:r>
            <a:r>
              <a:rPr lang="zh-CN" altLang="en-US" sz="1103" dirty="0" smtClean="0">
                <a:solidFill>
                  <a:srgbClr val="454544"/>
                </a:solidFill>
                <a:latin typeface="Times New Roman" pitchFamily="18" charset="0"/>
                <a:cs typeface="Times New Roman" pitchFamily="18" charset="0"/>
              </a:rPr>
              <a:t>总公司</a:t>
            </a:r>
            <a:r>
              <a:rPr lang="en-US" altLang="zh-CN" sz="1103" dirty="0" smtClean="0">
                <a:latin typeface="Times New Roman" pitchFamily="18" charset="0"/>
                <a:cs typeface="Times New Roman" pitchFamily="18" charset="0"/>
              </a:rPr>
              <a:t> </a:t>
            </a:r>
            <a:r>
              <a:rPr lang="en-US" altLang="zh-CN" sz="1103" dirty="0" smtClean="0">
                <a:solidFill>
                  <a:srgbClr val="454544"/>
                </a:solidFill>
                <a:latin typeface="Times New Roman" pitchFamily="18" charset="0"/>
                <a:cs typeface="Times New Roman" pitchFamily="18" charset="0"/>
              </a:rPr>
              <a:t>AVANCO</a:t>
            </a:r>
            <a:r>
              <a:rPr lang="en-US" altLang="zh-CN" sz="1103" dirty="0" smtClean="0">
                <a:latin typeface="Times New Roman" pitchFamily="18" charset="0"/>
                <a:cs typeface="Times New Roman" pitchFamily="18" charset="0"/>
              </a:rPr>
              <a:t> </a:t>
            </a:r>
            <a:r>
              <a:rPr lang="en-US" altLang="zh-CN" sz="1103" dirty="0" smtClean="0">
                <a:solidFill>
                  <a:srgbClr val="454544"/>
                </a:solidFill>
                <a:latin typeface="Times New Roman" pitchFamily="18" charset="0"/>
                <a:cs typeface="Times New Roman" pitchFamily="18" charset="0"/>
              </a:rPr>
              <a:t>GmbH </a:t>
            </a:r>
            <a:r>
              <a:rPr lang="zh-CN" altLang="en-US" sz="1103" dirty="0" smtClean="0">
                <a:solidFill>
                  <a:srgbClr val="454544"/>
                </a:solidFill>
                <a:latin typeface="Times New Roman" pitchFamily="18" charset="0"/>
                <a:cs typeface="Times New Roman" pitchFamily="18" charset="0"/>
              </a:rPr>
              <a:t>成立</a:t>
            </a:r>
            <a:endParaRPr lang="en-US" altLang="zh-CN" sz="1103" dirty="0" smtClean="0">
              <a:solidFill>
                <a:srgbClr val="454544"/>
              </a:solidFill>
              <a:latin typeface="Times New Roman" pitchFamily="18" charset="0"/>
              <a:cs typeface="Times New Roman" pitchFamily="18" charset="0"/>
            </a:endParaRPr>
          </a:p>
        </p:txBody>
      </p:sp>
      <p:sp>
        <p:nvSpPr>
          <p:cNvPr id="1034" name="TextBox 1"/>
          <p:cNvSpPr txBox="1"/>
          <p:nvPr/>
        </p:nvSpPr>
        <p:spPr>
          <a:xfrm>
            <a:off x="773112" y="2790031"/>
            <a:ext cx="8550418" cy="2162130"/>
          </a:xfrm>
          <a:prstGeom prst="rect">
            <a:avLst/>
          </a:prstGeom>
          <a:noFill/>
        </p:spPr>
        <p:txBody>
          <a:bodyPr wrap="none" lIns="0" tIns="0" rIns="0" rtlCol="0">
            <a:spAutoFit/>
          </a:bodyPr>
          <a:lstStyle/>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900"/>
              </a:lnSpc>
              <a:tabLst>
                <a:tab pos="5765800" algn="l"/>
              </a:tabLst>
            </a:pPr>
            <a:r>
              <a:rPr lang="en-US" altLang="zh-CN" dirty="0" smtClean="0"/>
              <a:t>	</a:t>
            </a:r>
            <a:r>
              <a:rPr lang="en-US" altLang="zh-CN" sz="1103" b="1" dirty="0" smtClean="0">
                <a:solidFill>
                  <a:srgbClr val="000000"/>
                </a:solidFill>
                <a:latin typeface="Times New Roman" pitchFamily="18" charset="0"/>
                <a:cs typeface="Times New Roman" pitchFamily="18" charset="0"/>
              </a:rPr>
              <a:t>2001:</a:t>
            </a:r>
            <a:r>
              <a:rPr lang="en-US" altLang="zh-CN" sz="1103" dirty="0" smtClean="0">
                <a:latin typeface="Times New Roman" pitchFamily="18" charset="0"/>
                <a:cs typeface="Times New Roman" pitchFamily="18" charset="0"/>
              </a:rPr>
              <a:t> </a:t>
            </a:r>
            <a:r>
              <a:rPr lang="zh-CN" altLang="en-US" sz="1103" dirty="0" smtClean="0">
                <a:latin typeface="Times New Roman" pitchFamily="18" charset="0"/>
                <a:cs typeface="Times New Roman" pitchFamily="18" charset="0"/>
              </a:rPr>
              <a:t>收购</a:t>
            </a:r>
            <a:r>
              <a:rPr lang="zh-CN" altLang="en-US" sz="1200" dirty="0" smtClean="0"/>
              <a:t>卡塞尔的</a:t>
            </a:r>
            <a:r>
              <a:rPr lang="en-US" altLang="zh-CN" sz="1103" dirty="0" smtClean="0">
                <a:solidFill>
                  <a:srgbClr val="454544"/>
                </a:solidFill>
                <a:latin typeface="Times New Roman" pitchFamily="18" charset="0"/>
                <a:cs typeface="Times New Roman" pitchFamily="18" charset="0"/>
              </a:rPr>
              <a:t>Alpha</a:t>
            </a:r>
            <a:r>
              <a:rPr lang="en-US" altLang="zh-CN" sz="1103" dirty="0" smtClean="0">
                <a:latin typeface="Times New Roman" pitchFamily="18" charset="0"/>
                <a:cs typeface="Times New Roman" pitchFamily="18" charset="0"/>
              </a:rPr>
              <a:t> </a:t>
            </a:r>
            <a:r>
              <a:rPr lang="en-US" altLang="zh-CN" sz="1103" dirty="0" smtClean="0">
                <a:solidFill>
                  <a:srgbClr val="454544"/>
                </a:solidFill>
                <a:latin typeface="Times New Roman" pitchFamily="18" charset="0"/>
                <a:cs typeface="Times New Roman" pitchFamily="18" charset="0"/>
              </a:rPr>
              <a:t>Composite</a:t>
            </a:r>
            <a:r>
              <a:rPr lang="en-US" altLang="zh-CN" sz="1103" dirty="0" smtClean="0">
                <a:latin typeface="Times New Roman" pitchFamily="18" charset="0"/>
                <a:cs typeface="Times New Roman" pitchFamily="18" charset="0"/>
              </a:rPr>
              <a:t> </a:t>
            </a:r>
            <a:r>
              <a:rPr lang="en-US" altLang="zh-CN" sz="1103" dirty="0" smtClean="0">
                <a:solidFill>
                  <a:srgbClr val="454544"/>
                </a:solidFill>
                <a:latin typeface="Times New Roman" pitchFamily="18" charset="0"/>
                <a:cs typeface="Times New Roman" pitchFamily="18" charset="0"/>
              </a:rPr>
              <a:t>GmbH</a:t>
            </a:r>
          </a:p>
          <a:p>
            <a:pPr>
              <a:lnSpc>
                <a:spcPts val="1300"/>
              </a:lnSpc>
              <a:tabLst>
                <a:tab pos="5765800" algn="l"/>
              </a:tabLst>
            </a:pPr>
            <a:r>
              <a:rPr lang="en-US" altLang="zh-CN" dirty="0" smtClean="0"/>
              <a:t>	</a:t>
            </a:r>
            <a:r>
              <a:rPr lang="zh-CN" altLang="en-US" dirty="0" smtClean="0"/>
              <a:t>，</a:t>
            </a:r>
            <a:r>
              <a:rPr lang="zh-CN" altLang="en-US" sz="1103" dirty="0" smtClean="0">
                <a:latin typeface="Times New Roman" pitchFamily="18" charset="0"/>
                <a:cs typeface="Times New Roman" pitchFamily="18" charset="0"/>
              </a:rPr>
              <a:t>成为</a:t>
            </a:r>
            <a:r>
              <a:rPr lang="en-US" altLang="zh-CN" sz="1103" dirty="0" err="1" smtClean="0">
                <a:solidFill>
                  <a:srgbClr val="454544"/>
                </a:solidFill>
                <a:latin typeface="Times New Roman" pitchFamily="18" charset="0"/>
                <a:cs typeface="Times New Roman" pitchFamily="18" charset="0"/>
              </a:rPr>
              <a:t>xperion</a:t>
            </a:r>
            <a:r>
              <a:rPr lang="en-US" altLang="zh-CN" sz="1103" dirty="0" smtClean="0">
                <a:latin typeface="Times New Roman" pitchFamily="18" charset="0"/>
                <a:cs typeface="Times New Roman" pitchFamily="18" charset="0"/>
              </a:rPr>
              <a:t> </a:t>
            </a:r>
            <a:r>
              <a:rPr lang="zh-CN" altLang="en-US" sz="1103" dirty="0" smtClean="0">
                <a:latin typeface="Times New Roman" pitchFamily="18" charset="0"/>
                <a:cs typeface="Times New Roman" pitchFamily="18" charset="0"/>
              </a:rPr>
              <a:t>能源</a:t>
            </a:r>
            <a:r>
              <a:rPr lang="en-US" altLang="zh-CN" sz="1103" dirty="0" smtClean="0">
                <a:latin typeface="Times New Roman" pitchFamily="18" charset="0"/>
                <a:cs typeface="Times New Roman" pitchFamily="18" charset="0"/>
              </a:rPr>
              <a:t> </a:t>
            </a:r>
            <a:r>
              <a:rPr lang="en-US" altLang="zh-CN" sz="1103" dirty="0" smtClean="0">
                <a:solidFill>
                  <a:srgbClr val="454544"/>
                </a:solidFill>
                <a:latin typeface="Times New Roman" pitchFamily="18" charset="0"/>
                <a:cs typeface="Times New Roman" pitchFamily="18" charset="0"/>
              </a:rPr>
              <a:t>&amp;</a:t>
            </a:r>
            <a:r>
              <a:rPr lang="en-US" altLang="zh-CN" sz="1103" dirty="0" smtClean="0">
                <a:latin typeface="Times New Roman" pitchFamily="18" charset="0"/>
                <a:cs typeface="Times New Roman" pitchFamily="18" charset="0"/>
              </a:rPr>
              <a:t> </a:t>
            </a:r>
            <a:r>
              <a:rPr lang="zh-CN" altLang="en-US" sz="1103" dirty="0" smtClean="0">
                <a:latin typeface="Times New Roman" pitchFamily="18" charset="0"/>
                <a:cs typeface="Times New Roman" pitchFamily="18" charset="0"/>
              </a:rPr>
              <a:t>环境</a:t>
            </a:r>
            <a:r>
              <a:rPr lang="en-US" altLang="zh-CN" sz="1103" dirty="0" smtClean="0">
                <a:latin typeface="Times New Roman" pitchFamily="18" charset="0"/>
                <a:cs typeface="Times New Roman" pitchFamily="18" charset="0"/>
              </a:rPr>
              <a:t> </a:t>
            </a:r>
            <a:r>
              <a:rPr lang="en-US" altLang="zh-CN" sz="1103" dirty="0" smtClean="0">
                <a:solidFill>
                  <a:srgbClr val="454544"/>
                </a:solidFill>
                <a:latin typeface="Times New Roman" pitchFamily="18" charset="0"/>
                <a:cs typeface="Times New Roman" pitchFamily="18" charset="0"/>
              </a:rPr>
              <a:t>GmbH</a:t>
            </a:r>
            <a:r>
              <a:rPr lang="zh-CN" altLang="en-US" sz="1103" dirty="0" smtClean="0">
                <a:solidFill>
                  <a:srgbClr val="454544"/>
                </a:solidFill>
                <a:latin typeface="Times New Roman" pitchFamily="18" charset="0"/>
                <a:cs typeface="Times New Roman" pitchFamily="18" charset="0"/>
              </a:rPr>
              <a:t>公司</a:t>
            </a:r>
            <a:endParaRPr lang="en-US" altLang="zh-CN" sz="1103" dirty="0" smtClean="0">
              <a:solidFill>
                <a:srgbClr val="454544"/>
              </a:solidFill>
              <a:latin typeface="Times New Roman" pitchFamily="18" charset="0"/>
              <a:cs typeface="Times New Roman" pitchFamily="18" charset="0"/>
            </a:endParaRPr>
          </a:p>
          <a:p>
            <a:pPr>
              <a:lnSpc>
                <a:spcPts val="1300"/>
              </a:lnSpc>
              <a:tabLst>
                <a:tab pos="5765800" algn="l"/>
              </a:tabLst>
            </a:pPr>
            <a:endParaRPr lang="en-US" altLang="zh-CN" sz="1103" dirty="0" smtClean="0">
              <a:solidFill>
                <a:srgbClr val="454544"/>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63"/>
            <a:ext cx="10080625" cy="7561326"/>
          </a:xfrm>
          <a:custGeom>
            <a:avLst/>
            <a:gdLst>
              <a:gd name="connsiteX0" fmla="*/ 0 w 10080625"/>
              <a:gd name="connsiteY0" fmla="*/ 7561326 h 7561326"/>
              <a:gd name="connsiteX1" fmla="*/ 10080625 w 10080625"/>
              <a:gd name="connsiteY1" fmla="*/ 7561326 h 7561326"/>
              <a:gd name="connsiteX2" fmla="*/ 10080625 w 10080625"/>
              <a:gd name="connsiteY2" fmla="*/ 0 h 7561326"/>
              <a:gd name="connsiteX3" fmla="*/ 0 w 10080625"/>
              <a:gd name="connsiteY3" fmla="*/ 0 h 7561326"/>
              <a:gd name="connsiteX4" fmla="*/ 0 w 10080625"/>
              <a:gd name="connsiteY4" fmla="*/ 7561326 h 756132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080625" h="7561326">
                <a:moveTo>
                  <a:pt x="0" y="7561326"/>
                </a:moveTo>
                <a:lnTo>
                  <a:pt x="10080625" y="7561326"/>
                </a:lnTo>
                <a:lnTo>
                  <a:pt x="10080625" y="0"/>
                </a:lnTo>
                <a:lnTo>
                  <a:pt x="0" y="0"/>
                </a:lnTo>
                <a:lnTo>
                  <a:pt x="0" y="7561326"/>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442912" y="1254125"/>
            <a:ext cx="9190037" cy="19050"/>
          </a:xfrm>
          <a:custGeom>
            <a:avLst/>
            <a:gdLst>
              <a:gd name="connsiteX0" fmla="*/ 6350 w 9190037"/>
              <a:gd name="connsiteY0" fmla="*/ 6350 h 19050"/>
              <a:gd name="connsiteX1" fmla="*/ 9183687 w 9190037"/>
              <a:gd name="connsiteY1" fmla="*/ 6350 h 19050"/>
            </a:gdLst>
            <a:ahLst/>
            <a:cxnLst>
              <a:cxn ang="0">
                <a:pos x="connsiteX0" y="connsiteY0"/>
              </a:cxn>
              <a:cxn ang="1">
                <a:pos x="connsiteX1" y="connsiteY1"/>
              </a:cxn>
            </a:cxnLst>
            <a:rect l="l" t="t" r="r" b="b"/>
            <a:pathLst>
              <a:path w="9190037" h="19050">
                <a:moveTo>
                  <a:pt x="6350" y="6350"/>
                </a:moveTo>
                <a:lnTo>
                  <a:pt x="9183687" y="6350"/>
                </a:lnTo>
              </a:path>
            </a:pathLst>
          </a:custGeom>
          <a:ln w="12700">
            <a:solidFill>
              <a:srgbClr val="093E6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8318500" y="622300"/>
            <a:ext cx="1308100" cy="279400"/>
          </a:xfrm>
          <a:prstGeom prst="rect">
            <a:avLst/>
          </a:prstGeom>
          <a:noFill/>
        </p:spPr>
      </p:pic>
      <p:pic>
        <p:nvPicPr>
          <p:cNvPr id="5" name="Picture 3"/>
          <p:cNvPicPr>
            <a:picLocks noChangeAspect="1" noChangeArrowheads="1"/>
          </p:cNvPicPr>
          <p:nvPr/>
        </p:nvPicPr>
        <p:blipFill>
          <a:blip r:embed="rId3" cstate="print"/>
          <a:srcRect/>
          <a:stretch>
            <a:fillRect/>
          </a:stretch>
        </p:blipFill>
        <p:spPr bwMode="auto">
          <a:xfrm>
            <a:off x="0" y="0"/>
            <a:ext cx="10081259" cy="7560564"/>
          </a:xfrm>
          <a:prstGeom prst="rect">
            <a:avLst/>
          </a:prstGeom>
          <a:noFill/>
        </p:spPr>
      </p:pic>
      <p:sp>
        <p:nvSpPr>
          <p:cNvPr id="2" name="TextBox 1"/>
          <p:cNvSpPr txBox="1"/>
          <p:nvPr/>
        </p:nvSpPr>
        <p:spPr>
          <a:xfrm>
            <a:off x="9486900" y="7366000"/>
            <a:ext cx="241300" cy="114300"/>
          </a:xfrm>
          <a:prstGeom prst="rect">
            <a:avLst/>
          </a:prstGeom>
          <a:noFill/>
        </p:spPr>
        <p:txBody>
          <a:bodyPr wrap="none" lIns="0" tIns="0" rIns="0" rtlCol="0">
            <a:spAutoFit/>
          </a:bodyPr>
          <a:lstStyle/>
          <a:p>
            <a:pPr>
              <a:lnSpc>
                <a:spcPts val="900"/>
              </a:lnSpc>
              <a:tabLst/>
            </a:pPr>
            <a:r>
              <a:rPr lang="en-US" altLang="zh-CN" sz="998" dirty="0" smtClean="0">
                <a:solidFill>
                  <a:srgbClr val="58585A"/>
                </a:solidFill>
                <a:latin typeface="Times New Roman" pitchFamily="18" charset="0"/>
                <a:cs typeface="Times New Roman" pitchFamily="18" charset="0"/>
              </a:rPr>
              <a:t>&gt;</a:t>
            </a:r>
            <a:r>
              <a:rPr lang="en-US" altLang="zh-CN" sz="998" dirty="0" smtClean="0">
                <a:latin typeface="Times New Roman" pitchFamily="18" charset="0"/>
                <a:cs typeface="Times New Roman" pitchFamily="18" charset="0"/>
              </a:rPr>
              <a:t> </a:t>
            </a:r>
            <a:r>
              <a:rPr lang="en-US" altLang="zh-CN" sz="998" dirty="0" smtClean="0">
                <a:solidFill>
                  <a:srgbClr val="58585A"/>
                </a:solidFill>
                <a:latin typeface="Times New Roman" pitchFamily="18" charset="0"/>
                <a:cs typeface="Times New Roman" pitchFamily="18" charset="0"/>
              </a:rPr>
              <a:t>20</a:t>
            </a:r>
          </a:p>
        </p:txBody>
      </p:sp>
      <p:sp>
        <p:nvSpPr>
          <p:cNvPr id="6" name="TextBox 1"/>
          <p:cNvSpPr txBox="1"/>
          <p:nvPr/>
        </p:nvSpPr>
        <p:spPr>
          <a:xfrm>
            <a:off x="3263900" y="5422900"/>
            <a:ext cx="2308324" cy="469359"/>
          </a:xfrm>
          <a:prstGeom prst="rect">
            <a:avLst/>
          </a:prstGeom>
          <a:noFill/>
        </p:spPr>
        <p:txBody>
          <a:bodyPr wrap="none" lIns="0" tIns="0" rIns="0" rtlCol="0">
            <a:spAutoFit/>
          </a:bodyPr>
          <a:lstStyle/>
          <a:p>
            <a:pPr algn="ctr">
              <a:lnSpc>
                <a:spcPts val="3300"/>
              </a:lnSpc>
              <a:tabLst/>
            </a:pPr>
            <a:r>
              <a:rPr lang="zh-CN" altLang="en-US" sz="3602" dirty="0" smtClean="0">
                <a:solidFill>
                  <a:srgbClr val="FFFFFF"/>
                </a:solidFill>
                <a:latin typeface="Times New Roman" pitchFamily="18" charset="0"/>
                <a:cs typeface="Times New Roman" pitchFamily="18" charset="0"/>
              </a:rPr>
              <a:t>感谢聆听！</a:t>
            </a:r>
            <a:endParaRPr lang="en-US" altLang="zh-CN" sz="3602" dirty="0" smtClean="0">
              <a:solidFill>
                <a:srgbClr val="FFFFFF"/>
              </a:solidFill>
              <a:latin typeface="Times New Roman" pitchFamily="18" charset="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63"/>
            <a:ext cx="10080625" cy="7561326"/>
          </a:xfrm>
          <a:custGeom>
            <a:avLst/>
            <a:gdLst>
              <a:gd name="connsiteX0" fmla="*/ 0 w 10080625"/>
              <a:gd name="connsiteY0" fmla="*/ 7561326 h 7561326"/>
              <a:gd name="connsiteX1" fmla="*/ 10080625 w 10080625"/>
              <a:gd name="connsiteY1" fmla="*/ 7561326 h 7561326"/>
              <a:gd name="connsiteX2" fmla="*/ 10080625 w 10080625"/>
              <a:gd name="connsiteY2" fmla="*/ 0 h 7561326"/>
              <a:gd name="connsiteX3" fmla="*/ 0 w 10080625"/>
              <a:gd name="connsiteY3" fmla="*/ 0 h 7561326"/>
              <a:gd name="connsiteX4" fmla="*/ 0 w 10080625"/>
              <a:gd name="connsiteY4" fmla="*/ 7561326 h 756132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080625" h="7561326">
                <a:moveTo>
                  <a:pt x="0" y="7561326"/>
                </a:moveTo>
                <a:lnTo>
                  <a:pt x="10080625" y="7561326"/>
                </a:lnTo>
                <a:lnTo>
                  <a:pt x="10080625" y="0"/>
                </a:lnTo>
                <a:lnTo>
                  <a:pt x="0" y="0"/>
                </a:lnTo>
                <a:lnTo>
                  <a:pt x="0" y="7561326"/>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442912" y="1254125"/>
            <a:ext cx="9190037" cy="19050"/>
          </a:xfrm>
          <a:custGeom>
            <a:avLst/>
            <a:gdLst>
              <a:gd name="connsiteX0" fmla="*/ 6350 w 9190037"/>
              <a:gd name="connsiteY0" fmla="*/ 6350 h 19050"/>
              <a:gd name="connsiteX1" fmla="*/ 9183687 w 9190037"/>
              <a:gd name="connsiteY1" fmla="*/ 6350 h 19050"/>
            </a:gdLst>
            <a:ahLst/>
            <a:cxnLst>
              <a:cxn ang="0">
                <a:pos x="connsiteX0" y="connsiteY0"/>
              </a:cxn>
              <a:cxn ang="1">
                <a:pos x="connsiteX1" y="connsiteY1"/>
              </a:cxn>
            </a:cxnLst>
            <a:rect l="l" t="t" r="r" b="b"/>
            <a:pathLst>
              <a:path w="9190037" h="19050">
                <a:moveTo>
                  <a:pt x="6350" y="6350"/>
                </a:moveTo>
                <a:lnTo>
                  <a:pt x="9183687" y="6350"/>
                </a:lnTo>
              </a:path>
            </a:pathLst>
          </a:custGeom>
          <a:ln w="12700">
            <a:solidFill>
              <a:srgbClr val="093E6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Freeform 3"/>
          <p:cNvSpPr/>
          <p:nvPr/>
        </p:nvSpPr>
        <p:spPr>
          <a:xfrm>
            <a:off x="442912" y="1254125"/>
            <a:ext cx="9190037" cy="19050"/>
          </a:xfrm>
          <a:custGeom>
            <a:avLst/>
            <a:gdLst>
              <a:gd name="connsiteX0" fmla="*/ 6350 w 9190037"/>
              <a:gd name="connsiteY0" fmla="*/ 6350 h 19050"/>
              <a:gd name="connsiteX1" fmla="*/ 9183687 w 9190037"/>
              <a:gd name="connsiteY1" fmla="*/ 6350 h 19050"/>
            </a:gdLst>
            <a:ahLst/>
            <a:cxnLst>
              <a:cxn ang="0">
                <a:pos x="connsiteX0" y="connsiteY0"/>
              </a:cxn>
              <a:cxn ang="1">
                <a:pos x="connsiteX1" y="connsiteY1"/>
              </a:cxn>
            </a:cxnLst>
            <a:rect l="l" t="t" r="r" b="b"/>
            <a:pathLst>
              <a:path w="9190037" h="19050">
                <a:moveTo>
                  <a:pt x="6350" y="6350"/>
                </a:moveTo>
                <a:lnTo>
                  <a:pt x="9183687" y="6350"/>
                </a:lnTo>
              </a:path>
            </a:pathLst>
          </a:custGeom>
          <a:ln w="12700">
            <a:solidFill>
              <a:srgbClr val="093E6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1143000" y="2035175"/>
            <a:ext cx="22225" cy="2066925"/>
          </a:xfrm>
          <a:custGeom>
            <a:avLst/>
            <a:gdLst>
              <a:gd name="connsiteX0" fmla="*/ 6350 w 22225"/>
              <a:gd name="connsiteY0" fmla="*/ 2060575 h 2066925"/>
              <a:gd name="connsiteX1" fmla="*/ 6350 w 22225"/>
              <a:gd name="connsiteY1" fmla="*/ 6350 h 2066925"/>
            </a:gdLst>
            <a:ahLst/>
            <a:cxnLst>
              <a:cxn ang="0">
                <a:pos x="connsiteX0" y="connsiteY0"/>
              </a:cxn>
              <a:cxn ang="1">
                <a:pos x="connsiteX1" y="connsiteY1"/>
              </a:cxn>
            </a:cxnLst>
            <a:rect l="l" t="t" r="r" b="b"/>
            <a:pathLst>
              <a:path w="22225" h="2066925">
                <a:moveTo>
                  <a:pt x="6350" y="2060575"/>
                </a:moveTo>
                <a:lnTo>
                  <a:pt x="6350"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Freeform 3"/>
          <p:cNvSpPr/>
          <p:nvPr/>
        </p:nvSpPr>
        <p:spPr>
          <a:xfrm>
            <a:off x="1276350" y="4095750"/>
            <a:ext cx="22225" cy="1362075"/>
          </a:xfrm>
          <a:custGeom>
            <a:avLst/>
            <a:gdLst>
              <a:gd name="connsiteX0" fmla="*/ 6350 w 22225"/>
              <a:gd name="connsiteY0" fmla="*/ 1355725 h 1362075"/>
              <a:gd name="connsiteX1" fmla="*/ 6350 w 22225"/>
              <a:gd name="connsiteY1" fmla="*/ 6350 h 1362075"/>
            </a:gdLst>
            <a:ahLst/>
            <a:cxnLst>
              <a:cxn ang="0">
                <a:pos x="connsiteX0" y="connsiteY0"/>
              </a:cxn>
              <a:cxn ang="1">
                <a:pos x="connsiteX1" y="connsiteY1"/>
              </a:cxn>
            </a:cxnLst>
            <a:rect l="l" t="t" r="r" b="b"/>
            <a:pathLst>
              <a:path w="22225" h="1362075">
                <a:moveTo>
                  <a:pt x="6350" y="1355725"/>
                </a:moveTo>
                <a:lnTo>
                  <a:pt x="6350"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Freeform 3"/>
          <p:cNvSpPr/>
          <p:nvPr/>
        </p:nvSpPr>
        <p:spPr>
          <a:xfrm>
            <a:off x="1125537" y="4051300"/>
            <a:ext cx="46037" cy="44450"/>
          </a:xfrm>
          <a:custGeom>
            <a:avLst/>
            <a:gdLst>
              <a:gd name="connsiteX0" fmla="*/ 0 w 46037"/>
              <a:gd name="connsiteY0" fmla="*/ 22225 h 44450"/>
              <a:gd name="connsiteX1" fmla="*/ 23025 w 46037"/>
              <a:gd name="connsiteY1" fmla="*/ 0 h 44450"/>
              <a:gd name="connsiteX2" fmla="*/ 46037 w 46037"/>
              <a:gd name="connsiteY2" fmla="*/ 22225 h 44450"/>
              <a:gd name="connsiteX3" fmla="*/ 23025 w 46037"/>
              <a:gd name="connsiteY3" fmla="*/ 44450 h 44450"/>
              <a:gd name="connsiteX4" fmla="*/ 0 w 46037"/>
              <a:gd name="connsiteY4" fmla="*/ 22225 h 444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6037" h="44450">
                <a:moveTo>
                  <a:pt x="0" y="22225"/>
                </a:moveTo>
                <a:cubicBezTo>
                  <a:pt x="0" y="9905"/>
                  <a:pt x="10312" y="0"/>
                  <a:pt x="23025" y="0"/>
                </a:cubicBezTo>
                <a:cubicBezTo>
                  <a:pt x="35737" y="0"/>
                  <a:pt x="46037" y="9905"/>
                  <a:pt x="46037" y="22225"/>
                </a:cubicBezTo>
                <a:cubicBezTo>
                  <a:pt x="46037" y="34544"/>
                  <a:pt x="35737" y="44450"/>
                  <a:pt x="23025" y="44450"/>
                </a:cubicBezTo>
                <a:cubicBezTo>
                  <a:pt x="10312" y="44450"/>
                  <a:pt x="0" y="34544"/>
                  <a:pt x="0" y="22225"/>
                </a:cubicBez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1112837" y="4038600"/>
            <a:ext cx="71437" cy="69850"/>
          </a:xfrm>
          <a:custGeom>
            <a:avLst/>
            <a:gdLst>
              <a:gd name="connsiteX0" fmla="*/ 12700 w 71437"/>
              <a:gd name="connsiteY0" fmla="*/ 34925 h 69850"/>
              <a:gd name="connsiteX1" fmla="*/ 35725 w 71437"/>
              <a:gd name="connsiteY1" fmla="*/ 12700 h 69850"/>
              <a:gd name="connsiteX2" fmla="*/ 58737 w 71437"/>
              <a:gd name="connsiteY2" fmla="*/ 34925 h 69850"/>
              <a:gd name="connsiteX3" fmla="*/ 35725 w 71437"/>
              <a:gd name="connsiteY3" fmla="*/ 57150 h 69850"/>
              <a:gd name="connsiteX4" fmla="*/ 12700 w 71437"/>
              <a:gd name="connsiteY4" fmla="*/ 34925 h 698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1437" h="69850">
                <a:moveTo>
                  <a:pt x="12700" y="34925"/>
                </a:moveTo>
                <a:cubicBezTo>
                  <a:pt x="12700" y="22605"/>
                  <a:pt x="23012" y="12700"/>
                  <a:pt x="35725" y="12700"/>
                </a:cubicBezTo>
                <a:cubicBezTo>
                  <a:pt x="48437" y="12700"/>
                  <a:pt x="58737" y="22605"/>
                  <a:pt x="58737" y="34925"/>
                </a:cubicBezTo>
                <a:cubicBezTo>
                  <a:pt x="58737" y="47244"/>
                  <a:pt x="48437" y="57150"/>
                  <a:pt x="35725" y="57150"/>
                </a:cubicBezTo>
                <a:cubicBezTo>
                  <a:pt x="23012" y="57150"/>
                  <a:pt x="12700" y="47244"/>
                  <a:pt x="12700" y="34925"/>
                </a:cubicBezTo>
              </a:path>
            </a:pathLst>
          </a:custGeom>
          <a:solidFill>
            <a:srgbClr val="000000">
              <a:alpha val="0"/>
            </a:srgbClr>
          </a:solidFill>
          <a:ln w="254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1260475" y="4095750"/>
            <a:ext cx="46100" cy="45973"/>
          </a:xfrm>
          <a:custGeom>
            <a:avLst/>
            <a:gdLst>
              <a:gd name="connsiteX0" fmla="*/ 0 w 46100"/>
              <a:gd name="connsiteY0" fmla="*/ 22986 h 45973"/>
              <a:gd name="connsiteX1" fmla="*/ 22986 w 46100"/>
              <a:gd name="connsiteY1" fmla="*/ 0 h 45973"/>
              <a:gd name="connsiteX2" fmla="*/ 46100 w 46100"/>
              <a:gd name="connsiteY2" fmla="*/ 22986 h 45973"/>
              <a:gd name="connsiteX3" fmla="*/ 22986 w 46100"/>
              <a:gd name="connsiteY3" fmla="*/ 45973 h 45973"/>
              <a:gd name="connsiteX4" fmla="*/ 0 w 46100"/>
              <a:gd name="connsiteY4" fmla="*/ 22986 h 4597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6100" h="45973">
                <a:moveTo>
                  <a:pt x="0" y="22986"/>
                </a:moveTo>
                <a:cubicBezTo>
                  <a:pt x="0" y="10286"/>
                  <a:pt x="10286" y="0"/>
                  <a:pt x="22986" y="0"/>
                </a:cubicBezTo>
                <a:cubicBezTo>
                  <a:pt x="35686" y="0"/>
                  <a:pt x="46100" y="10286"/>
                  <a:pt x="46100" y="22986"/>
                </a:cubicBezTo>
                <a:cubicBezTo>
                  <a:pt x="46100" y="35686"/>
                  <a:pt x="35686" y="45973"/>
                  <a:pt x="22986" y="45973"/>
                </a:cubicBezTo>
                <a:cubicBezTo>
                  <a:pt x="10286" y="45973"/>
                  <a:pt x="0" y="35686"/>
                  <a:pt x="0" y="22986"/>
                </a:cubicBez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1247775" y="4083050"/>
            <a:ext cx="71500" cy="71373"/>
          </a:xfrm>
          <a:custGeom>
            <a:avLst/>
            <a:gdLst>
              <a:gd name="connsiteX0" fmla="*/ 12700 w 71500"/>
              <a:gd name="connsiteY0" fmla="*/ 35686 h 71373"/>
              <a:gd name="connsiteX1" fmla="*/ 35686 w 71500"/>
              <a:gd name="connsiteY1" fmla="*/ 12700 h 71373"/>
              <a:gd name="connsiteX2" fmla="*/ 58800 w 71500"/>
              <a:gd name="connsiteY2" fmla="*/ 35686 h 71373"/>
              <a:gd name="connsiteX3" fmla="*/ 35686 w 71500"/>
              <a:gd name="connsiteY3" fmla="*/ 58673 h 71373"/>
              <a:gd name="connsiteX4" fmla="*/ 12700 w 71500"/>
              <a:gd name="connsiteY4" fmla="*/ 35686 h 7137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1500" h="71373">
                <a:moveTo>
                  <a:pt x="12700" y="35686"/>
                </a:moveTo>
                <a:cubicBezTo>
                  <a:pt x="12700" y="22986"/>
                  <a:pt x="22986" y="12700"/>
                  <a:pt x="35686" y="12700"/>
                </a:cubicBezTo>
                <a:cubicBezTo>
                  <a:pt x="48386" y="12700"/>
                  <a:pt x="58800" y="22986"/>
                  <a:pt x="58800" y="35686"/>
                </a:cubicBezTo>
                <a:cubicBezTo>
                  <a:pt x="58800" y="48386"/>
                  <a:pt x="48386" y="58673"/>
                  <a:pt x="35686" y="58673"/>
                </a:cubicBezTo>
                <a:cubicBezTo>
                  <a:pt x="22986" y="58673"/>
                  <a:pt x="12700" y="48386"/>
                  <a:pt x="12700" y="35686"/>
                </a:cubicBezTo>
              </a:path>
            </a:pathLst>
          </a:custGeom>
          <a:solidFill>
            <a:srgbClr val="000000">
              <a:alpha val="0"/>
            </a:srgbClr>
          </a:solidFill>
          <a:ln w="254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3724275" y="2035175"/>
            <a:ext cx="22225" cy="2020951"/>
          </a:xfrm>
          <a:custGeom>
            <a:avLst/>
            <a:gdLst>
              <a:gd name="connsiteX0" fmla="*/ 6350 w 22225"/>
              <a:gd name="connsiteY0" fmla="*/ 2014601 h 2020951"/>
              <a:gd name="connsiteX1" fmla="*/ 11176 w 22225"/>
              <a:gd name="connsiteY1" fmla="*/ 6350 h 2020951"/>
            </a:gdLst>
            <a:ahLst/>
            <a:cxnLst>
              <a:cxn ang="0">
                <a:pos x="connsiteX0" y="connsiteY0"/>
              </a:cxn>
              <a:cxn ang="1">
                <a:pos x="connsiteX1" y="connsiteY1"/>
              </a:cxn>
            </a:cxnLst>
            <a:rect l="l" t="t" r="r" b="b"/>
            <a:pathLst>
              <a:path w="22225" h="2020951">
                <a:moveTo>
                  <a:pt x="6350" y="2014601"/>
                </a:moveTo>
                <a:lnTo>
                  <a:pt x="11176"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3708400" y="4049776"/>
            <a:ext cx="46101" cy="45973"/>
          </a:xfrm>
          <a:custGeom>
            <a:avLst/>
            <a:gdLst>
              <a:gd name="connsiteX0" fmla="*/ 0 w 46101"/>
              <a:gd name="connsiteY0" fmla="*/ 22986 h 45973"/>
              <a:gd name="connsiteX1" fmla="*/ 22986 w 46101"/>
              <a:gd name="connsiteY1" fmla="*/ 0 h 45973"/>
              <a:gd name="connsiteX2" fmla="*/ 46101 w 46101"/>
              <a:gd name="connsiteY2" fmla="*/ 22986 h 45973"/>
              <a:gd name="connsiteX3" fmla="*/ 22986 w 46101"/>
              <a:gd name="connsiteY3" fmla="*/ 45973 h 45973"/>
              <a:gd name="connsiteX4" fmla="*/ 0 w 46101"/>
              <a:gd name="connsiteY4" fmla="*/ 22986 h 4597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6101" h="45973">
                <a:moveTo>
                  <a:pt x="0" y="22986"/>
                </a:moveTo>
                <a:cubicBezTo>
                  <a:pt x="0" y="10286"/>
                  <a:pt x="10286" y="0"/>
                  <a:pt x="22986" y="0"/>
                </a:cubicBezTo>
                <a:cubicBezTo>
                  <a:pt x="35686" y="0"/>
                  <a:pt x="46101" y="10286"/>
                  <a:pt x="46101" y="22986"/>
                </a:cubicBezTo>
                <a:cubicBezTo>
                  <a:pt x="46101" y="35686"/>
                  <a:pt x="35686" y="45973"/>
                  <a:pt x="22986" y="45973"/>
                </a:cubicBezTo>
                <a:cubicBezTo>
                  <a:pt x="10286" y="45973"/>
                  <a:pt x="0" y="35686"/>
                  <a:pt x="0" y="22986"/>
                </a:cubicBez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3695700" y="4037076"/>
            <a:ext cx="71501" cy="71373"/>
          </a:xfrm>
          <a:custGeom>
            <a:avLst/>
            <a:gdLst>
              <a:gd name="connsiteX0" fmla="*/ 12700 w 71501"/>
              <a:gd name="connsiteY0" fmla="*/ 35686 h 71373"/>
              <a:gd name="connsiteX1" fmla="*/ 35686 w 71501"/>
              <a:gd name="connsiteY1" fmla="*/ 12700 h 71373"/>
              <a:gd name="connsiteX2" fmla="*/ 58801 w 71501"/>
              <a:gd name="connsiteY2" fmla="*/ 35686 h 71373"/>
              <a:gd name="connsiteX3" fmla="*/ 35686 w 71501"/>
              <a:gd name="connsiteY3" fmla="*/ 58673 h 71373"/>
              <a:gd name="connsiteX4" fmla="*/ 12700 w 71501"/>
              <a:gd name="connsiteY4" fmla="*/ 35686 h 7137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1501" h="71373">
                <a:moveTo>
                  <a:pt x="12700" y="35686"/>
                </a:moveTo>
                <a:cubicBezTo>
                  <a:pt x="12700" y="22986"/>
                  <a:pt x="22986" y="12700"/>
                  <a:pt x="35686" y="12700"/>
                </a:cubicBezTo>
                <a:cubicBezTo>
                  <a:pt x="48386" y="12700"/>
                  <a:pt x="58801" y="22986"/>
                  <a:pt x="58801" y="35686"/>
                </a:cubicBezTo>
                <a:cubicBezTo>
                  <a:pt x="58801" y="48386"/>
                  <a:pt x="48386" y="58673"/>
                  <a:pt x="35686" y="58673"/>
                </a:cubicBezTo>
                <a:cubicBezTo>
                  <a:pt x="22986" y="58673"/>
                  <a:pt x="12700" y="48386"/>
                  <a:pt x="12700" y="35686"/>
                </a:cubicBezTo>
              </a:path>
            </a:pathLst>
          </a:custGeom>
          <a:solidFill>
            <a:srgbClr val="000000">
              <a:alpha val="0"/>
            </a:srgbClr>
          </a:solidFill>
          <a:ln w="254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3998976" y="4184650"/>
            <a:ext cx="22225" cy="1362075"/>
          </a:xfrm>
          <a:custGeom>
            <a:avLst/>
            <a:gdLst>
              <a:gd name="connsiteX0" fmla="*/ 6350 w 22225"/>
              <a:gd name="connsiteY0" fmla="*/ 1355725 h 1362075"/>
              <a:gd name="connsiteX1" fmla="*/ 6350 w 22225"/>
              <a:gd name="connsiteY1" fmla="*/ 6350 h 1362075"/>
            </a:gdLst>
            <a:ahLst/>
            <a:cxnLst>
              <a:cxn ang="0">
                <a:pos x="connsiteX0" y="connsiteY0"/>
              </a:cxn>
              <a:cxn ang="1">
                <a:pos x="connsiteX1" y="connsiteY1"/>
              </a:cxn>
            </a:cxnLst>
            <a:rect l="l" t="t" r="r" b="b"/>
            <a:pathLst>
              <a:path w="22225" h="1362075">
                <a:moveTo>
                  <a:pt x="6350" y="1355725"/>
                </a:moveTo>
                <a:lnTo>
                  <a:pt x="6350"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Freeform 3"/>
          <p:cNvSpPr/>
          <p:nvPr/>
        </p:nvSpPr>
        <p:spPr>
          <a:xfrm>
            <a:off x="3981450" y="4152900"/>
            <a:ext cx="46101" cy="45973"/>
          </a:xfrm>
          <a:custGeom>
            <a:avLst/>
            <a:gdLst>
              <a:gd name="connsiteX0" fmla="*/ 0 w 46101"/>
              <a:gd name="connsiteY0" fmla="*/ 22986 h 45973"/>
              <a:gd name="connsiteX1" fmla="*/ 22986 w 46101"/>
              <a:gd name="connsiteY1" fmla="*/ 0 h 45973"/>
              <a:gd name="connsiteX2" fmla="*/ 46101 w 46101"/>
              <a:gd name="connsiteY2" fmla="*/ 22986 h 45973"/>
              <a:gd name="connsiteX3" fmla="*/ 22986 w 46101"/>
              <a:gd name="connsiteY3" fmla="*/ 45973 h 45973"/>
              <a:gd name="connsiteX4" fmla="*/ 0 w 46101"/>
              <a:gd name="connsiteY4" fmla="*/ 22986 h 4597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6101" h="45973">
                <a:moveTo>
                  <a:pt x="0" y="22986"/>
                </a:moveTo>
                <a:cubicBezTo>
                  <a:pt x="0" y="10286"/>
                  <a:pt x="10286" y="0"/>
                  <a:pt x="22986" y="0"/>
                </a:cubicBezTo>
                <a:cubicBezTo>
                  <a:pt x="35686" y="0"/>
                  <a:pt x="46101" y="10286"/>
                  <a:pt x="46101" y="22986"/>
                </a:cubicBezTo>
                <a:cubicBezTo>
                  <a:pt x="46101" y="35686"/>
                  <a:pt x="35686" y="45973"/>
                  <a:pt x="22986" y="45973"/>
                </a:cubicBezTo>
                <a:cubicBezTo>
                  <a:pt x="10286" y="45973"/>
                  <a:pt x="0" y="35686"/>
                  <a:pt x="0" y="22986"/>
                </a:cubicBez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3968750" y="4140200"/>
            <a:ext cx="71501" cy="71373"/>
          </a:xfrm>
          <a:custGeom>
            <a:avLst/>
            <a:gdLst>
              <a:gd name="connsiteX0" fmla="*/ 12700 w 71501"/>
              <a:gd name="connsiteY0" fmla="*/ 35686 h 71373"/>
              <a:gd name="connsiteX1" fmla="*/ 35686 w 71501"/>
              <a:gd name="connsiteY1" fmla="*/ 12700 h 71373"/>
              <a:gd name="connsiteX2" fmla="*/ 58801 w 71501"/>
              <a:gd name="connsiteY2" fmla="*/ 35686 h 71373"/>
              <a:gd name="connsiteX3" fmla="*/ 35686 w 71501"/>
              <a:gd name="connsiteY3" fmla="*/ 58673 h 71373"/>
              <a:gd name="connsiteX4" fmla="*/ 12700 w 71501"/>
              <a:gd name="connsiteY4" fmla="*/ 35686 h 7137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1501" h="71373">
                <a:moveTo>
                  <a:pt x="12700" y="35686"/>
                </a:moveTo>
                <a:cubicBezTo>
                  <a:pt x="12700" y="22986"/>
                  <a:pt x="22986" y="12700"/>
                  <a:pt x="35686" y="12700"/>
                </a:cubicBezTo>
                <a:cubicBezTo>
                  <a:pt x="48386" y="12700"/>
                  <a:pt x="58801" y="22986"/>
                  <a:pt x="58801" y="35686"/>
                </a:cubicBezTo>
                <a:cubicBezTo>
                  <a:pt x="58801" y="48386"/>
                  <a:pt x="48386" y="58673"/>
                  <a:pt x="35686" y="58673"/>
                </a:cubicBezTo>
                <a:cubicBezTo>
                  <a:pt x="22986" y="58673"/>
                  <a:pt x="12700" y="48386"/>
                  <a:pt x="12700" y="35686"/>
                </a:cubicBezTo>
              </a:path>
            </a:pathLst>
          </a:custGeom>
          <a:solidFill>
            <a:srgbClr val="000000">
              <a:alpha val="0"/>
            </a:srgbClr>
          </a:solidFill>
          <a:ln w="254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6115050" y="2000250"/>
            <a:ext cx="22225" cy="2127250"/>
          </a:xfrm>
          <a:custGeom>
            <a:avLst/>
            <a:gdLst>
              <a:gd name="connsiteX0" fmla="*/ 6350 w 22225"/>
              <a:gd name="connsiteY0" fmla="*/ 2120900 h 2127250"/>
              <a:gd name="connsiteX1" fmla="*/ 6350 w 22225"/>
              <a:gd name="connsiteY1" fmla="*/ 6350 h 2127250"/>
            </a:gdLst>
            <a:ahLst/>
            <a:cxnLst>
              <a:cxn ang="0">
                <a:pos x="connsiteX0" y="connsiteY0"/>
              </a:cxn>
              <a:cxn ang="1">
                <a:pos x="connsiteX1" y="connsiteY1"/>
              </a:cxn>
            </a:cxnLst>
            <a:rect l="l" t="t" r="r" b="b"/>
            <a:pathLst>
              <a:path w="22225" h="2127250">
                <a:moveTo>
                  <a:pt x="6350" y="2120900"/>
                </a:moveTo>
                <a:lnTo>
                  <a:pt x="6350"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6099175" y="4075176"/>
            <a:ext cx="44450" cy="45973"/>
          </a:xfrm>
          <a:custGeom>
            <a:avLst/>
            <a:gdLst>
              <a:gd name="connsiteX0" fmla="*/ 0 w 44450"/>
              <a:gd name="connsiteY0" fmla="*/ 22986 h 45973"/>
              <a:gd name="connsiteX1" fmla="*/ 22225 w 44450"/>
              <a:gd name="connsiteY1" fmla="*/ 0 h 45973"/>
              <a:gd name="connsiteX2" fmla="*/ 44450 w 44450"/>
              <a:gd name="connsiteY2" fmla="*/ 22986 h 45973"/>
              <a:gd name="connsiteX3" fmla="*/ 22225 w 44450"/>
              <a:gd name="connsiteY3" fmla="*/ 45973 h 45973"/>
              <a:gd name="connsiteX4" fmla="*/ 0 w 44450"/>
              <a:gd name="connsiteY4" fmla="*/ 22986 h 4597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4450" h="45973">
                <a:moveTo>
                  <a:pt x="0" y="22986"/>
                </a:moveTo>
                <a:cubicBezTo>
                  <a:pt x="0" y="10286"/>
                  <a:pt x="9905" y="0"/>
                  <a:pt x="22225" y="0"/>
                </a:cubicBezTo>
                <a:cubicBezTo>
                  <a:pt x="34544" y="0"/>
                  <a:pt x="44450" y="10286"/>
                  <a:pt x="44450" y="22986"/>
                </a:cubicBezTo>
                <a:cubicBezTo>
                  <a:pt x="44450" y="35686"/>
                  <a:pt x="34544" y="45973"/>
                  <a:pt x="22225" y="45973"/>
                </a:cubicBezTo>
                <a:cubicBezTo>
                  <a:pt x="9905" y="45973"/>
                  <a:pt x="0" y="35686"/>
                  <a:pt x="0" y="22986"/>
                </a:cubicBez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6086475" y="4062476"/>
            <a:ext cx="69850" cy="71373"/>
          </a:xfrm>
          <a:custGeom>
            <a:avLst/>
            <a:gdLst>
              <a:gd name="connsiteX0" fmla="*/ 12700 w 69850"/>
              <a:gd name="connsiteY0" fmla="*/ 35686 h 71373"/>
              <a:gd name="connsiteX1" fmla="*/ 34925 w 69850"/>
              <a:gd name="connsiteY1" fmla="*/ 12700 h 71373"/>
              <a:gd name="connsiteX2" fmla="*/ 57150 w 69850"/>
              <a:gd name="connsiteY2" fmla="*/ 35686 h 71373"/>
              <a:gd name="connsiteX3" fmla="*/ 34925 w 69850"/>
              <a:gd name="connsiteY3" fmla="*/ 58673 h 71373"/>
              <a:gd name="connsiteX4" fmla="*/ 12700 w 69850"/>
              <a:gd name="connsiteY4" fmla="*/ 35686 h 7137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9850" h="71373">
                <a:moveTo>
                  <a:pt x="12700" y="35686"/>
                </a:moveTo>
                <a:cubicBezTo>
                  <a:pt x="12700" y="22986"/>
                  <a:pt x="22605" y="12700"/>
                  <a:pt x="34925" y="12700"/>
                </a:cubicBezTo>
                <a:cubicBezTo>
                  <a:pt x="47244" y="12700"/>
                  <a:pt x="57150" y="22986"/>
                  <a:pt x="57150" y="35686"/>
                </a:cubicBezTo>
                <a:cubicBezTo>
                  <a:pt x="57150" y="48386"/>
                  <a:pt x="47244" y="58673"/>
                  <a:pt x="34925" y="58673"/>
                </a:cubicBezTo>
                <a:cubicBezTo>
                  <a:pt x="22605" y="58673"/>
                  <a:pt x="12700" y="48386"/>
                  <a:pt x="12700" y="35686"/>
                </a:cubicBezTo>
              </a:path>
            </a:pathLst>
          </a:custGeom>
          <a:solidFill>
            <a:srgbClr val="000000">
              <a:alpha val="0"/>
            </a:srgbClr>
          </a:solidFill>
          <a:ln w="254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8318500" y="622300"/>
            <a:ext cx="1308100" cy="279400"/>
          </a:xfrm>
          <a:prstGeom prst="rect">
            <a:avLst/>
          </a:prstGeom>
          <a:noFill/>
        </p:spPr>
      </p:pic>
      <p:pic>
        <p:nvPicPr>
          <p:cNvPr id="21" name="Picture 3"/>
          <p:cNvPicPr>
            <a:picLocks noChangeAspect="1" noChangeArrowheads="1"/>
          </p:cNvPicPr>
          <p:nvPr/>
        </p:nvPicPr>
        <p:blipFill>
          <a:blip r:embed="rId3" cstate="print"/>
          <a:srcRect/>
          <a:stretch>
            <a:fillRect/>
          </a:stretch>
        </p:blipFill>
        <p:spPr bwMode="auto">
          <a:xfrm>
            <a:off x="0" y="2628900"/>
            <a:ext cx="10081259" cy="2159000"/>
          </a:xfrm>
          <a:prstGeom prst="rect">
            <a:avLst/>
          </a:prstGeom>
          <a:noFill/>
        </p:spPr>
      </p:pic>
      <p:pic>
        <p:nvPicPr>
          <p:cNvPr id="22" name="Picture 3"/>
          <p:cNvPicPr>
            <a:picLocks noChangeAspect="1" noChangeArrowheads="1"/>
          </p:cNvPicPr>
          <p:nvPr/>
        </p:nvPicPr>
        <p:blipFill>
          <a:blip r:embed="rId4" cstate="print"/>
          <a:srcRect/>
          <a:stretch>
            <a:fillRect/>
          </a:stretch>
        </p:blipFill>
        <p:spPr bwMode="auto">
          <a:xfrm>
            <a:off x="4089400" y="5334000"/>
            <a:ext cx="1689100" cy="622300"/>
          </a:xfrm>
          <a:prstGeom prst="rect">
            <a:avLst/>
          </a:prstGeom>
          <a:noFill/>
        </p:spPr>
      </p:pic>
      <p:pic>
        <p:nvPicPr>
          <p:cNvPr id="23" name="Picture 3"/>
          <p:cNvPicPr>
            <a:picLocks noChangeAspect="1" noChangeArrowheads="1"/>
          </p:cNvPicPr>
          <p:nvPr/>
        </p:nvPicPr>
        <p:blipFill>
          <a:blip r:embed="rId5" cstate="print"/>
          <a:srcRect/>
          <a:stretch>
            <a:fillRect/>
          </a:stretch>
        </p:blipFill>
        <p:spPr bwMode="auto">
          <a:xfrm>
            <a:off x="1371600" y="6007100"/>
            <a:ext cx="1536700" cy="571500"/>
          </a:xfrm>
          <a:prstGeom prst="rect">
            <a:avLst/>
          </a:prstGeom>
          <a:noFill/>
        </p:spPr>
      </p:pic>
      <p:sp>
        <p:nvSpPr>
          <p:cNvPr id="2" name="TextBox 1"/>
          <p:cNvSpPr txBox="1"/>
          <p:nvPr/>
        </p:nvSpPr>
        <p:spPr>
          <a:xfrm>
            <a:off x="431800" y="1473200"/>
            <a:ext cx="2947730" cy="251351"/>
          </a:xfrm>
          <a:prstGeom prst="rect">
            <a:avLst/>
          </a:prstGeom>
          <a:noFill/>
        </p:spPr>
        <p:txBody>
          <a:bodyPr wrap="none" lIns="0" tIns="0" rIns="0" rtlCol="0">
            <a:spAutoFit/>
          </a:bodyPr>
          <a:lstStyle/>
          <a:p>
            <a:pPr>
              <a:lnSpc>
                <a:spcPts val="1600"/>
              </a:lnSpc>
              <a:tabLst/>
            </a:pPr>
            <a:r>
              <a:rPr lang="en-US" altLang="zh-CN" sz="1800" dirty="0" smtClean="0">
                <a:solidFill>
                  <a:srgbClr val="093E69"/>
                </a:solidFill>
                <a:latin typeface="Times New Roman" pitchFamily="18" charset="0"/>
                <a:cs typeface="Times New Roman" pitchFamily="18" charset="0"/>
              </a:rPr>
              <a:t>AVANCO</a:t>
            </a:r>
            <a:r>
              <a:rPr lang="en-US" altLang="zh-CN" sz="1800" dirty="0" smtClean="0">
                <a:latin typeface="Times New Roman" pitchFamily="18" charset="0"/>
                <a:cs typeface="Times New Roman" pitchFamily="18" charset="0"/>
              </a:rPr>
              <a:t> </a:t>
            </a:r>
            <a:r>
              <a:rPr lang="en-US" altLang="zh-CN" sz="1800" dirty="0" smtClean="0">
                <a:solidFill>
                  <a:srgbClr val="093E69"/>
                </a:solidFill>
                <a:latin typeface="Times New Roman" pitchFamily="18" charset="0"/>
                <a:cs typeface="Times New Roman" pitchFamily="18" charset="0"/>
              </a:rPr>
              <a:t>GmbH </a:t>
            </a:r>
            <a:r>
              <a:rPr lang="zh-CN" altLang="en-US" sz="1800" dirty="0" smtClean="0">
                <a:solidFill>
                  <a:srgbClr val="093E69"/>
                </a:solidFill>
                <a:latin typeface="Times New Roman" pitchFamily="18" charset="0"/>
                <a:cs typeface="Times New Roman" pitchFamily="18" charset="0"/>
              </a:rPr>
              <a:t>公司历史</a:t>
            </a:r>
            <a:r>
              <a:rPr lang="en-US" altLang="zh-CN" sz="1800" dirty="0" smtClean="0">
                <a:latin typeface="Times New Roman" pitchFamily="18" charset="0"/>
                <a:cs typeface="Times New Roman" pitchFamily="18" charset="0"/>
              </a:rPr>
              <a:t> </a:t>
            </a:r>
            <a:r>
              <a:rPr lang="en-US" altLang="zh-CN" sz="1800" dirty="0" smtClean="0">
                <a:solidFill>
                  <a:srgbClr val="093E69"/>
                </a:solidFill>
                <a:latin typeface="Times New Roman" pitchFamily="18" charset="0"/>
                <a:cs typeface="Times New Roman" pitchFamily="18" charset="0"/>
              </a:rPr>
              <a:t>2/2</a:t>
            </a:r>
          </a:p>
        </p:txBody>
      </p:sp>
      <p:sp>
        <p:nvSpPr>
          <p:cNvPr id="24" name="TextBox 1"/>
          <p:cNvSpPr txBox="1"/>
          <p:nvPr/>
        </p:nvSpPr>
        <p:spPr>
          <a:xfrm>
            <a:off x="1231900" y="2120900"/>
            <a:ext cx="2475037" cy="674544"/>
          </a:xfrm>
          <a:prstGeom prst="rect">
            <a:avLst/>
          </a:prstGeom>
          <a:noFill/>
        </p:spPr>
        <p:txBody>
          <a:bodyPr wrap="none" lIns="0" tIns="0" rIns="0" rtlCol="0">
            <a:spAutoFit/>
          </a:bodyPr>
          <a:lstStyle/>
          <a:p>
            <a:pPr>
              <a:lnSpc>
                <a:spcPts val="1000"/>
              </a:lnSpc>
              <a:tabLst/>
            </a:pPr>
            <a:r>
              <a:rPr lang="en-US" altLang="zh-CN" sz="1103" b="1" dirty="0" smtClean="0">
                <a:solidFill>
                  <a:srgbClr val="000000"/>
                </a:solidFill>
                <a:latin typeface="Times New Roman" pitchFamily="18" charset="0"/>
                <a:cs typeface="Times New Roman" pitchFamily="18" charset="0"/>
              </a:rPr>
              <a:t>2002:</a:t>
            </a:r>
            <a:r>
              <a:rPr lang="en-US" altLang="zh-CN" sz="1103" dirty="0" smtClean="0">
                <a:latin typeface="Times New Roman" pitchFamily="18" charset="0"/>
                <a:cs typeface="Times New Roman" pitchFamily="18" charset="0"/>
              </a:rPr>
              <a:t> </a:t>
            </a:r>
            <a:r>
              <a:rPr lang="zh-CN" altLang="en-US" sz="1103" dirty="0" smtClean="0">
                <a:latin typeface="Times New Roman" pitchFamily="18" charset="0"/>
                <a:cs typeface="Times New Roman" pitchFamily="18" charset="0"/>
              </a:rPr>
              <a:t>收购位于洛登巴克的</a:t>
            </a:r>
            <a:r>
              <a:rPr lang="en-US" altLang="zh-CN" sz="1103" dirty="0" smtClean="0">
                <a:solidFill>
                  <a:srgbClr val="454544"/>
                </a:solidFill>
                <a:latin typeface="Times New Roman" pitchFamily="18" charset="0"/>
                <a:cs typeface="Times New Roman" pitchFamily="18" charset="0"/>
              </a:rPr>
              <a:t>FS</a:t>
            </a:r>
            <a:r>
              <a:rPr lang="en-US" altLang="zh-CN" sz="1103" dirty="0" smtClean="0">
                <a:latin typeface="Times New Roman" pitchFamily="18" charset="0"/>
                <a:cs typeface="Times New Roman" pitchFamily="18" charset="0"/>
              </a:rPr>
              <a:t> </a:t>
            </a:r>
            <a:r>
              <a:rPr lang="en-US" altLang="zh-CN" sz="1103" dirty="0" smtClean="0">
                <a:solidFill>
                  <a:srgbClr val="454544"/>
                </a:solidFill>
                <a:latin typeface="Times New Roman" pitchFamily="18" charset="0"/>
                <a:cs typeface="Times New Roman" pitchFamily="18" charset="0"/>
              </a:rPr>
              <a:t>Composite</a:t>
            </a:r>
          </a:p>
          <a:p>
            <a:pPr>
              <a:lnSpc>
                <a:spcPts val="1300"/>
              </a:lnSpc>
              <a:tabLst/>
            </a:pPr>
            <a:r>
              <a:rPr lang="en-US" altLang="zh-CN" sz="1103" dirty="0" smtClean="0">
                <a:solidFill>
                  <a:srgbClr val="454544"/>
                </a:solidFill>
                <a:latin typeface="Times New Roman" pitchFamily="18" charset="0"/>
                <a:cs typeface="Times New Roman" pitchFamily="18" charset="0"/>
              </a:rPr>
              <a:t>GmbH</a:t>
            </a:r>
            <a:r>
              <a:rPr lang="en-US" altLang="zh-CN" sz="1103" dirty="0" smtClean="0">
                <a:latin typeface="Times New Roman" pitchFamily="18" charset="0"/>
                <a:cs typeface="Times New Roman" pitchFamily="18" charset="0"/>
              </a:rPr>
              <a:t> </a:t>
            </a:r>
            <a:r>
              <a:rPr lang="zh-CN" altLang="en-US" sz="1103" dirty="0" smtClean="0">
                <a:latin typeface="Times New Roman" pitchFamily="18" charset="0"/>
                <a:cs typeface="Times New Roman" pitchFamily="18" charset="0"/>
              </a:rPr>
              <a:t>和</a:t>
            </a:r>
            <a:r>
              <a:rPr lang="en-US" altLang="zh-CN" sz="1103" dirty="0" smtClean="0">
                <a:latin typeface="Times New Roman" pitchFamily="18" charset="0"/>
                <a:cs typeface="Times New Roman" pitchFamily="18" charset="0"/>
              </a:rPr>
              <a:t> </a:t>
            </a:r>
            <a:r>
              <a:rPr lang="en-US" altLang="zh-CN" sz="1103" dirty="0" smtClean="0">
                <a:solidFill>
                  <a:srgbClr val="454544"/>
                </a:solidFill>
                <a:latin typeface="Times New Roman" pitchFamily="18" charset="0"/>
                <a:cs typeface="Times New Roman" pitchFamily="18" charset="0"/>
              </a:rPr>
              <a:t>Co.</a:t>
            </a:r>
            <a:r>
              <a:rPr lang="en-US" altLang="zh-CN" sz="1103" dirty="0" smtClean="0">
                <a:latin typeface="Times New Roman" pitchFamily="18" charset="0"/>
                <a:cs typeface="Times New Roman" pitchFamily="18" charset="0"/>
              </a:rPr>
              <a:t> </a:t>
            </a:r>
            <a:r>
              <a:rPr lang="en-US" altLang="zh-CN" sz="1103" dirty="0" smtClean="0">
                <a:solidFill>
                  <a:srgbClr val="454544"/>
                </a:solidFill>
                <a:latin typeface="Times New Roman" pitchFamily="18" charset="0"/>
                <a:cs typeface="Times New Roman" pitchFamily="18" charset="0"/>
              </a:rPr>
              <a:t>KG</a:t>
            </a:r>
            <a:r>
              <a:rPr lang="zh-CN" altLang="en-US" sz="1103" dirty="0" smtClean="0">
                <a:solidFill>
                  <a:srgbClr val="454544"/>
                </a:solidFill>
                <a:latin typeface="Times New Roman" pitchFamily="18" charset="0"/>
                <a:cs typeface="Times New Roman" pitchFamily="18" charset="0"/>
              </a:rPr>
              <a:t>，然后成为 </a:t>
            </a:r>
            <a:endParaRPr lang="en-US" altLang="zh-CN" sz="1103" dirty="0" smtClean="0">
              <a:solidFill>
                <a:srgbClr val="454544"/>
              </a:solidFill>
              <a:latin typeface="Times New Roman" pitchFamily="18" charset="0"/>
              <a:cs typeface="Times New Roman" pitchFamily="18" charset="0"/>
            </a:endParaRPr>
          </a:p>
          <a:p>
            <a:pPr>
              <a:lnSpc>
                <a:spcPts val="1300"/>
              </a:lnSpc>
            </a:pPr>
            <a:r>
              <a:rPr lang="en-US" altLang="zh-CN" sz="1103" dirty="0" err="1" smtClean="0">
                <a:solidFill>
                  <a:srgbClr val="454544"/>
                </a:solidFill>
                <a:latin typeface="Times New Roman" pitchFamily="18" charset="0"/>
                <a:cs typeface="Times New Roman" pitchFamily="18" charset="0"/>
              </a:rPr>
              <a:t>xperion</a:t>
            </a:r>
            <a:r>
              <a:rPr lang="en-US" altLang="zh-CN" sz="1103" dirty="0" smtClean="0">
                <a:latin typeface="Times New Roman" pitchFamily="18" charset="0"/>
                <a:cs typeface="Times New Roman" pitchFamily="18" charset="0"/>
              </a:rPr>
              <a:t> </a:t>
            </a:r>
            <a:r>
              <a:rPr lang="en-US" altLang="zh-CN" sz="1103" dirty="0" smtClean="0">
                <a:solidFill>
                  <a:srgbClr val="454544"/>
                </a:solidFill>
                <a:latin typeface="Times New Roman" pitchFamily="18" charset="0"/>
                <a:cs typeface="Times New Roman" pitchFamily="18" charset="0"/>
              </a:rPr>
              <a:t>components</a:t>
            </a:r>
            <a:r>
              <a:rPr lang="en-US" altLang="zh-CN" sz="1103" dirty="0" smtClean="0">
                <a:latin typeface="Times New Roman" pitchFamily="18" charset="0"/>
                <a:cs typeface="Times New Roman" pitchFamily="18" charset="0"/>
              </a:rPr>
              <a:t> </a:t>
            </a:r>
            <a:r>
              <a:rPr lang="en-US" altLang="zh-CN" sz="1103" dirty="0" smtClean="0">
                <a:solidFill>
                  <a:srgbClr val="454544"/>
                </a:solidFill>
                <a:latin typeface="Times New Roman" pitchFamily="18" charset="0"/>
                <a:cs typeface="Times New Roman" pitchFamily="18" charset="0"/>
              </a:rPr>
              <a:t>GmbH</a:t>
            </a:r>
            <a:r>
              <a:rPr lang="en-US" altLang="zh-CN" sz="1103" dirty="0" smtClean="0">
                <a:latin typeface="Times New Roman" pitchFamily="18" charset="0"/>
                <a:cs typeface="Times New Roman" pitchFamily="18" charset="0"/>
              </a:rPr>
              <a:t> </a:t>
            </a:r>
            <a:r>
              <a:rPr lang="en-US" altLang="zh-CN" sz="1103" dirty="0" smtClean="0">
                <a:solidFill>
                  <a:srgbClr val="454544"/>
                </a:solidFill>
                <a:latin typeface="Times New Roman" pitchFamily="18" charset="0"/>
                <a:cs typeface="Times New Roman" pitchFamily="18" charset="0"/>
              </a:rPr>
              <a:t>&amp;</a:t>
            </a:r>
            <a:r>
              <a:rPr lang="en-US" altLang="zh-CN" sz="1103" dirty="0" smtClean="0">
                <a:latin typeface="Times New Roman" pitchFamily="18" charset="0"/>
                <a:cs typeface="Times New Roman" pitchFamily="18" charset="0"/>
              </a:rPr>
              <a:t> </a:t>
            </a:r>
            <a:r>
              <a:rPr lang="en-US" altLang="zh-CN" sz="1103" dirty="0" smtClean="0">
                <a:solidFill>
                  <a:srgbClr val="454544"/>
                </a:solidFill>
                <a:latin typeface="Times New Roman" pitchFamily="18" charset="0"/>
                <a:cs typeface="Times New Roman" pitchFamily="18" charset="0"/>
              </a:rPr>
              <a:t>Co.</a:t>
            </a:r>
            <a:r>
              <a:rPr lang="en-US" altLang="zh-CN" sz="1103" dirty="0" smtClean="0">
                <a:latin typeface="Times New Roman" pitchFamily="18" charset="0"/>
                <a:cs typeface="Times New Roman" pitchFamily="18" charset="0"/>
              </a:rPr>
              <a:t> </a:t>
            </a:r>
            <a:r>
              <a:rPr lang="en-US" altLang="zh-CN" sz="1103" dirty="0" smtClean="0">
                <a:solidFill>
                  <a:srgbClr val="454544"/>
                </a:solidFill>
                <a:latin typeface="Times New Roman" pitchFamily="18" charset="0"/>
                <a:cs typeface="Times New Roman" pitchFamily="18" charset="0"/>
              </a:rPr>
              <a:t>KG</a:t>
            </a:r>
            <a:r>
              <a:rPr lang="zh-CN" altLang="en-US" sz="1103" dirty="0" smtClean="0">
                <a:solidFill>
                  <a:srgbClr val="454544"/>
                </a:solidFill>
                <a:latin typeface="Times New Roman" pitchFamily="18" charset="0"/>
                <a:cs typeface="Times New Roman" pitchFamily="18" charset="0"/>
              </a:rPr>
              <a:t>公司</a:t>
            </a:r>
            <a:endParaRPr lang="en-US" altLang="zh-CN" sz="1103" dirty="0" smtClean="0">
              <a:solidFill>
                <a:srgbClr val="454544"/>
              </a:solidFill>
              <a:latin typeface="Times New Roman" pitchFamily="18" charset="0"/>
              <a:cs typeface="Times New Roman" pitchFamily="18" charset="0"/>
            </a:endParaRPr>
          </a:p>
          <a:p>
            <a:pPr>
              <a:lnSpc>
                <a:spcPts val="1300"/>
              </a:lnSpc>
              <a:tabLst/>
            </a:pPr>
            <a:endParaRPr lang="en-US" altLang="zh-CN" sz="1103" dirty="0" smtClean="0">
              <a:solidFill>
                <a:srgbClr val="454544"/>
              </a:solidFill>
              <a:latin typeface="Times New Roman" pitchFamily="18" charset="0"/>
              <a:cs typeface="Times New Roman" pitchFamily="18" charset="0"/>
            </a:endParaRPr>
          </a:p>
        </p:txBody>
      </p:sp>
      <p:sp>
        <p:nvSpPr>
          <p:cNvPr id="25" name="TextBox 1"/>
          <p:cNvSpPr txBox="1"/>
          <p:nvPr/>
        </p:nvSpPr>
        <p:spPr>
          <a:xfrm>
            <a:off x="1371600" y="4999832"/>
            <a:ext cx="2525712" cy="174407"/>
          </a:xfrm>
          <a:prstGeom prst="rect">
            <a:avLst/>
          </a:prstGeom>
          <a:noFill/>
        </p:spPr>
        <p:txBody>
          <a:bodyPr wrap="square" lIns="0" tIns="0" rIns="0" rtlCol="0">
            <a:spAutoFit/>
          </a:bodyPr>
          <a:lstStyle/>
          <a:p>
            <a:pPr>
              <a:lnSpc>
                <a:spcPts val="1000"/>
              </a:lnSpc>
              <a:tabLst/>
            </a:pPr>
            <a:r>
              <a:rPr lang="en-US" altLang="zh-CN" sz="1103" b="1" dirty="0" smtClean="0">
                <a:solidFill>
                  <a:srgbClr val="000000"/>
                </a:solidFill>
                <a:latin typeface="Times New Roman" pitchFamily="18" charset="0"/>
                <a:cs typeface="Times New Roman" pitchFamily="18" charset="0"/>
              </a:rPr>
              <a:t>2004:</a:t>
            </a:r>
            <a:r>
              <a:rPr lang="en-US" altLang="zh-CN" sz="1103" dirty="0" smtClean="0">
                <a:latin typeface="Times New Roman" pitchFamily="18" charset="0"/>
                <a:cs typeface="Times New Roman" pitchFamily="18" charset="0"/>
              </a:rPr>
              <a:t> </a:t>
            </a:r>
            <a:r>
              <a:rPr lang="zh-CN" altLang="en-US" sz="1103" dirty="0" smtClean="0">
                <a:latin typeface="Times New Roman" pitchFamily="18" charset="0"/>
                <a:cs typeface="Times New Roman" pitchFamily="18" charset="0"/>
              </a:rPr>
              <a:t>收购位于伊门施塔特的</a:t>
            </a:r>
            <a:r>
              <a:rPr lang="en-US" altLang="zh-CN" sz="1103" dirty="0" smtClean="0">
                <a:solidFill>
                  <a:srgbClr val="454544"/>
                </a:solidFill>
                <a:latin typeface="Times New Roman" pitchFamily="18" charset="0"/>
                <a:cs typeface="Times New Roman" pitchFamily="18" charset="0"/>
              </a:rPr>
              <a:t>EADS</a:t>
            </a:r>
            <a:r>
              <a:rPr lang="en-US" altLang="zh-CN" sz="1103" dirty="0" smtClean="0">
                <a:latin typeface="Times New Roman" pitchFamily="18" charset="0"/>
                <a:cs typeface="Times New Roman" pitchFamily="18" charset="0"/>
              </a:rPr>
              <a:t> </a:t>
            </a:r>
            <a:r>
              <a:rPr lang="en-US" altLang="zh-CN" sz="1103" dirty="0" smtClean="0">
                <a:solidFill>
                  <a:srgbClr val="454544"/>
                </a:solidFill>
                <a:latin typeface="Times New Roman" pitchFamily="18" charset="0"/>
                <a:cs typeface="Times New Roman" pitchFamily="18" charset="0"/>
              </a:rPr>
              <a:t>Space</a:t>
            </a:r>
          </a:p>
        </p:txBody>
      </p:sp>
      <p:sp>
        <p:nvSpPr>
          <p:cNvPr id="26" name="TextBox 1"/>
          <p:cNvSpPr txBox="1"/>
          <p:nvPr/>
        </p:nvSpPr>
        <p:spPr>
          <a:xfrm>
            <a:off x="1371600" y="5257800"/>
            <a:ext cx="8407751" cy="2110834"/>
          </a:xfrm>
          <a:prstGeom prst="rect">
            <a:avLst/>
          </a:prstGeom>
          <a:noFill/>
        </p:spPr>
        <p:txBody>
          <a:bodyPr wrap="none" lIns="0" tIns="0" rIns="0" rtlCol="0">
            <a:spAutoFit/>
          </a:bodyPr>
          <a:lstStyle/>
          <a:p>
            <a:pPr>
              <a:lnSpc>
                <a:spcPts val="1000"/>
              </a:lnSpc>
              <a:tabLst>
                <a:tab pos="8191500" algn="l"/>
              </a:tabLst>
            </a:pPr>
            <a:r>
              <a:rPr lang="en-US" altLang="zh-CN" sz="1103" dirty="0" smtClean="0">
                <a:solidFill>
                  <a:srgbClr val="454544"/>
                </a:solidFill>
                <a:latin typeface="Times New Roman" pitchFamily="18" charset="0"/>
                <a:cs typeface="Times New Roman" pitchFamily="18" charset="0"/>
              </a:rPr>
              <a:t>Transportation</a:t>
            </a:r>
            <a:r>
              <a:rPr lang="en-US" altLang="zh-CN" sz="1103" dirty="0" smtClean="0">
                <a:latin typeface="Times New Roman" pitchFamily="18" charset="0"/>
                <a:cs typeface="Times New Roman" pitchFamily="18" charset="0"/>
              </a:rPr>
              <a:t> </a:t>
            </a:r>
            <a:r>
              <a:rPr lang="en-US" altLang="zh-CN" sz="1103" dirty="0" smtClean="0">
                <a:solidFill>
                  <a:srgbClr val="454544"/>
                </a:solidFill>
                <a:latin typeface="Times New Roman" pitchFamily="18" charset="0"/>
                <a:cs typeface="Times New Roman" pitchFamily="18" charset="0"/>
              </a:rPr>
              <a:t>GmbH</a:t>
            </a:r>
            <a:r>
              <a:rPr lang="zh-CN" altLang="en-US" sz="1103" dirty="0" smtClean="0">
                <a:solidFill>
                  <a:srgbClr val="454544"/>
                </a:solidFill>
                <a:latin typeface="Times New Roman" pitchFamily="18" charset="0"/>
                <a:cs typeface="Times New Roman" pitchFamily="18" charset="0"/>
              </a:rPr>
              <a:t>公司，然后更名为</a:t>
            </a:r>
            <a:endParaRPr lang="en-US" altLang="zh-CN" sz="1103" dirty="0" smtClean="0">
              <a:solidFill>
                <a:srgbClr val="454544"/>
              </a:solidFill>
              <a:latin typeface="Times New Roman" pitchFamily="18" charset="0"/>
              <a:cs typeface="Times New Roman" pitchFamily="18" charset="0"/>
            </a:endParaRPr>
          </a:p>
          <a:p>
            <a:pPr>
              <a:lnSpc>
                <a:spcPts val="1300"/>
              </a:lnSpc>
              <a:tabLst>
                <a:tab pos="8191500" algn="l"/>
              </a:tabLst>
            </a:pPr>
            <a:r>
              <a:rPr lang="en-US" altLang="zh-CN" sz="1103" dirty="0" err="1" smtClean="0">
                <a:solidFill>
                  <a:srgbClr val="454544"/>
                </a:solidFill>
                <a:latin typeface="Times New Roman" pitchFamily="18" charset="0"/>
                <a:cs typeface="Times New Roman" pitchFamily="18" charset="0"/>
              </a:rPr>
              <a:t>xperion</a:t>
            </a:r>
            <a:r>
              <a:rPr lang="en-US" altLang="zh-CN" sz="1103" dirty="0" smtClean="0">
                <a:latin typeface="Times New Roman" pitchFamily="18" charset="0"/>
                <a:cs typeface="Times New Roman" pitchFamily="18" charset="0"/>
              </a:rPr>
              <a:t> </a:t>
            </a:r>
            <a:r>
              <a:rPr lang="en-US" altLang="zh-CN" sz="1103" dirty="0" smtClean="0">
                <a:solidFill>
                  <a:srgbClr val="454544"/>
                </a:solidFill>
                <a:latin typeface="Times New Roman" pitchFamily="18" charset="0"/>
                <a:cs typeface="Times New Roman" pitchFamily="18" charset="0"/>
              </a:rPr>
              <a:t>Aerospace</a:t>
            </a:r>
            <a:r>
              <a:rPr lang="en-US" altLang="zh-CN" sz="1103" dirty="0" smtClean="0">
                <a:latin typeface="Times New Roman" pitchFamily="18" charset="0"/>
                <a:cs typeface="Times New Roman" pitchFamily="18" charset="0"/>
              </a:rPr>
              <a:t> </a:t>
            </a:r>
            <a:r>
              <a:rPr lang="en-US" altLang="zh-CN" sz="1103" dirty="0" smtClean="0">
                <a:solidFill>
                  <a:srgbClr val="454544"/>
                </a:solidFill>
                <a:latin typeface="Times New Roman" pitchFamily="18" charset="0"/>
                <a:cs typeface="Times New Roman" pitchFamily="18" charset="0"/>
              </a:rPr>
              <a:t>GmbH</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800"/>
              </a:lnSpc>
              <a:tabLst>
                <a:tab pos="8191500" algn="l"/>
              </a:tabLst>
            </a:pPr>
            <a:r>
              <a:rPr lang="en-US" altLang="zh-CN" dirty="0" smtClean="0"/>
              <a:t>	</a:t>
            </a:r>
            <a:r>
              <a:rPr lang="en-US" altLang="zh-CN" sz="998" dirty="0" smtClean="0">
                <a:solidFill>
                  <a:srgbClr val="58585A"/>
                </a:solidFill>
                <a:latin typeface="Times New Roman" pitchFamily="18" charset="0"/>
                <a:cs typeface="Times New Roman" pitchFamily="18" charset="0"/>
              </a:rPr>
              <a:t>&gt;3</a:t>
            </a:r>
          </a:p>
        </p:txBody>
      </p:sp>
      <p:sp>
        <p:nvSpPr>
          <p:cNvPr id="27" name="TextBox 1"/>
          <p:cNvSpPr txBox="1"/>
          <p:nvPr/>
        </p:nvSpPr>
        <p:spPr>
          <a:xfrm>
            <a:off x="3822700" y="2120900"/>
            <a:ext cx="2197718" cy="430887"/>
          </a:xfrm>
          <a:prstGeom prst="rect">
            <a:avLst/>
          </a:prstGeom>
          <a:noFill/>
        </p:spPr>
        <p:txBody>
          <a:bodyPr wrap="none" lIns="0" tIns="0" rIns="0" rtlCol="0">
            <a:spAutoFit/>
          </a:bodyPr>
          <a:lstStyle/>
          <a:p>
            <a:pPr>
              <a:lnSpc>
                <a:spcPts val="1000"/>
              </a:lnSpc>
              <a:tabLst/>
            </a:pPr>
            <a:r>
              <a:rPr lang="en-US" altLang="zh-CN" sz="1103" b="1" dirty="0" smtClean="0">
                <a:solidFill>
                  <a:srgbClr val="000000"/>
                </a:solidFill>
                <a:latin typeface="Times New Roman" pitchFamily="18" charset="0"/>
                <a:cs typeface="Times New Roman" pitchFamily="18" charset="0"/>
              </a:rPr>
              <a:t>2007:</a:t>
            </a:r>
            <a:r>
              <a:rPr lang="en-US" altLang="zh-CN" sz="1103" dirty="0" smtClean="0">
                <a:latin typeface="Times New Roman" pitchFamily="18" charset="0"/>
                <a:cs typeface="Times New Roman" pitchFamily="18" charset="0"/>
              </a:rPr>
              <a:t> </a:t>
            </a:r>
            <a:r>
              <a:rPr lang="zh-CN" altLang="en-US" sz="1103" dirty="0" smtClean="0">
                <a:latin typeface="Times New Roman" pitchFamily="18" charset="0"/>
                <a:cs typeface="Times New Roman" pitchFamily="18" charset="0"/>
              </a:rPr>
              <a:t>在</a:t>
            </a:r>
            <a:r>
              <a:rPr lang="zh-CN" altLang="en-US" sz="1200" dirty="0" smtClean="0"/>
              <a:t>黑尔福德设立新的办公室</a:t>
            </a:r>
            <a:endParaRPr lang="en-US" altLang="zh-CN" sz="1200" dirty="0" smtClean="0"/>
          </a:p>
          <a:p>
            <a:pPr>
              <a:lnSpc>
                <a:spcPts val="1000"/>
              </a:lnSpc>
              <a:tabLst/>
            </a:pPr>
            <a:endParaRPr lang="en-US" altLang="zh-CN" sz="1200" dirty="0" smtClean="0">
              <a:solidFill>
                <a:srgbClr val="454544"/>
              </a:solidFill>
              <a:latin typeface="Times New Roman" pitchFamily="18" charset="0"/>
              <a:cs typeface="Times New Roman" pitchFamily="18" charset="0"/>
            </a:endParaRPr>
          </a:p>
          <a:p>
            <a:pPr>
              <a:lnSpc>
                <a:spcPts val="1000"/>
              </a:lnSpc>
              <a:tabLst/>
            </a:pPr>
            <a:r>
              <a:rPr lang="zh-CN" altLang="en-US" sz="1200" dirty="0" smtClean="0">
                <a:solidFill>
                  <a:srgbClr val="454544"/>
                </a:solidFill>
                <a:latin typeface="Times New Roman" pitchFamily="18" charset="0"/>
                <a:cs typeface="Times New Roman" pitchFamily="18" charset="0"/>
              </a:rPr>
              <a:t>生产车间</a:t>
            </a:r>
            <a:r>
              <a:rPr lang="en-US" altLang="zh-CN" sz="1200" dirty="0" smtClean="0">
                <a:solidFill>
                  <a:srgbClr val="454544"/>
                </a:solidFill>
                <a:latin typeface="Times New Roman" pitchFamily="18" charset="0"/>
                <a:cs typeface="Times New Roman" pitchFamily="18" charset="0"/>
              </a:rPr>
              <a:t>P3</a:t>
            </a:r>
            <a:endParaRPr lang="en-US" altLang="zh-CN" sz="1103" dirty="0" smtClean="0">
              <a:solidFill>
                <a:srgbClr val="454544"/>
              </a:solidFill>
              <a:latin typeface="Times New Roman" pitchFamily="18" charset="0"/>
              <a:cs typeface="Times New Roman" pitchFamily="18" charset="0"/>
            </a:endParaRPr>
          </a:p>
        </p:txBody>
      </p:sp>
      <p:sp>
        <p:nvSpPr>
          <p:cNvPr id="28" name="TextBox 1"/>
          <p:cNvSpPr txBox="1"/>
          <p:nvPr/>
        </p:nvSpPr>
        <p:spPr>
          <a:xfrm>
            <a:off x="1231900" y="2616200"/>
            <a:ext cx="6115457" cy="2354491"/>
          </a:xfrm>
          <a:prstGeom prst="rect">
            <a:avLst/>
          </a:prstGeom>
          <a:noFill/>
        </p:spPr>
        <p:txBody>
          <a:bodyPr wrap="none" lIns="0" tIns="0" rIns="0" rtlCol="0">
            <a:spAutoFit/>
          </a:bodyPr>
          <a:lstStyle/>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700"/>
              </a:lnSpc>
              <a:tabLst>
                <a:tab pos="2857500" algn="l"/>
              </a:tabLst>
            </a:pPr>
            <a:r>
              <a:rPr lang="en-US" altLang="zh-CN" dirty="0" smtClean="0"/>
              <a:t>	</a:t>
            </a:r>
            <a:r>
              <a:rPr lang="en-US" altLang="zh-CN" sz="1103" b="1" dirty="0" smtClean="0">
                <a:solidFill>
                  <a:srgbClr val="000000"/>
                </a:solidFill>
                <a:latin typeface="Times New Roman" pitchFamily="18" charset="0"/>
                <a:cs typeface="Times New Roman" pitchFamily="18" charset="0"/>
              </a:rPr>
              <a:t>2007:</a:t>
            </a:r>
            <a:r>
              <a:rPr lang="en-US" altLang="zh-CN" sz="1103" dirty="0" smtClean="0">
                <a:latin typeface="Times New Roman" pitchFamily="18" charset="0"/>
                <a:cs typeface="Times New Roman" pitchFamily="18" charset="0"/>
              </a:rPr>
              <a:t> </a:t>
            </a:r>
            <a:r>
              <a:rPr lang="zh-CN" altLang="en-US" sz="1103" dirty="0" smtClean="0">
                <a:latin typeface="Times New Roman" pitchFamily="18" charset="0"/>
                <a:cs typeface="Times New Roman" pitchFamily="18" charset="0"/>
              </a:rPr>
              <a:t>收购位于马尔克多尔夫的</a:t>
            </a:r>
            <a:r>
              <a:rPr lang="en-US" altLang="zh-CN" sz="1103" dirty="0" smtClean="0">
                <a:solidFill>
                  <a:srgbClr val="454544"/>
                </a:solidFill>
                <a:latin typeface="Times New Roman" pitchFamily="18" charset="0"/>
                <a:cs typeface="Times New Roman" pitchFamily="18" charset="0"/>
              </a:rPr>
              <a:t>ACM</a:t>
            </a:r>
            <a:r>
              <a:rPr lang="en-US" altLang="zh-CN" sz="1103" dirty="0" smtClean="0">
                <a:latin typeface="Times New Roman" pitchFamily="18" charset="0"/>
                <a:cs typeface="Times New Roman" pitchFamily="18" charset="0"/>
              </a:rPr>
              <a:t> </a:t>
            </a:r>
            <a:r>
              <a:rPr lang="zh-CN" altLang="en-US" sz="1103" dirty="0" smtClean="0">
                <a:latin typeface="Times New Roman" pitchFamily="18" charset="0"/>
                <a:cs typeface="Times New Roman" pitchFamily="18" charset="0"/>
              </a:rPr>
              <a:t>先进复合材料</a:t>
            </a:r>
            <a:r>
              <a:rPr lang="en-US" altLang="zh-CN" sz="1103" dirty="0" smtClean="0">
                <a:solidFill>
                  <a:srgbClr val="454544"/>
                </a:solidFill>
                <a:latin typeface="Times New Roman" pitchFamily="18" charset="0"/>
                <a:cs typeface="Times New Roman" pitchFamily="18" charset="0"/>
              </a:rPr>
              <a:t>&amp;</a:t>
            </a:r>
          </a:p>
          <a:p>
            <a:pPr>
              <a:lnSpc>
                <a:spcPts val="1300"/>
              </a:lnSpc>
              <a:tabLst>
                <a:tab pos="2857500" algn="l"/>
              </a:tabLst>
            </a:pPr>
            <a:r>
              <a:rPr lang="en-US" altLang="zh-CN" dirty="0" smtClean="0"/>
              <a:t>	</a:t>
            </a:r>
            <a:r>
              <a:rPr lang="zh-CN" altLang="en-US" sz="1103" dirty="0" smtClean="0">
                <a:latin typeface="Times New Roman" pitchFamily="18" charset="0"/>
                <a:cs typeface="Times New Roman" pitchFamily="18" charset="0"/>
              </a:rPr>
              <a:t>机械</a:t>
            </a:r>
            <a:r>
              <a:rPr lang="en-US" altLang="zh-CN" sz="1103" dirty="0" smtClean="0">
                <a:latin typeface="Times New Roman" pitchFamily="18" charset="0"/>
                <a:cs typeface="Times New Roman" pitchFamily="18" charset="0"/>
              </a:rPr>
              <a:t> GmbH</a:t>
            </a:r>
            <a:r>
              <a:rPr lang="zh-CN" altLang="en-US" sz="1103" dirty="0" smtClean="0">
                <a:solidFill>
                  <a:srgbClr val="454544"/>
                </a:solidFill>
                <a:latin typeface="Times New Roman" pitchFamily="18" charset="0"/>
                <a:cs typeface="Times New Roman" pitchFamily="18" charset="0"/>
              </a:rPr>
              <a:t>公司</a:t>
            </a:r>
            <a:r>
              <a:rPr lang="en-US" altLang="zh-CN" sz="1103" dirty="0" smtClean="0">
                <a:solidFill>
                  <a:srgbClr val="454544"/>
                </a:solidFill>
                <a:latin typeface="Times New Roman" pitchFamily="18" charset="0"/>
                <a:cs typeface="Times New Roman" pitchFamily="18" charset="0"/>
              </a:rPr>
              <a:t>,</a:t>
            </a:r>
            <a:r>
              <a:rPr lang="en-US" altLang="zh-CN" sz="1103" dirty="0" smtClean="0">
                <a:latin typeface="Times New Roman" pitchFamily="18" charset="0"/>
                <a:cs typeface="Times New Roman" pitchFamily="18" charset="0"/>
              </a:rPr>
              <a:t> </a:t>
            </a:r>
            <a:r>
              <a:rPr lang="zh-CN" altLang="en-US" sz="1103" dirty="0" smtClean="0">
                <a:latin typeface="Times New Roman" pitchFamily="18" charset="0"/>
                <a:cs typeface="Times New Roman" pitchFamily="18" charset="0"/>
              </a:rPr>
              <a:t>如今，该公司属于</a:t>
            </a:r>
            <a:endParaRPr lang="en-US" altLang="zh-CN" sz="1103" dirty="0" smtClean="0">
              <a:solidFill>
                <a:srgbClr val="454544"/>
              </a:solidFill>
              <a:latin typeface="Times New Roman" pitchFamily="18" charset="0"/>
              <a:cs typeface="Times New Roman" pitchFamily="18" charset="0"/>
            </a:endParaRPr>
          </a:p>
        </p:txBody>
      </p:sp>
      <p:sp>
        <p:nvSpPr>
          <p:cNvPr id="29" name="TextBox 1"/>
          <p:cNvSpPr txBox="1"/>
          <p:nvPr/>
        </p:nvSpPr>
        <p:spPr>
          <a:xfrm>
            <a:off x="4089400" y="5080000"/>
            <a:ext cx="2018181" cy="174407"/>
          </a:xfrm>
          <a:prstGeom prst="rect">
            <a:avLst/>
          </a:prstGeom>
          <a:noFill/>
        </p:spPr>
        <p:txBody>
          <a:bodyPr wrap="none" lIns="0" tIns="0" rIns="0" rtlCol="0">
            <a:spAutoFit/>
          </a:bodyPr>
          <a:lstStyle/>
          <a:p>
            <a:pPr>
              <a:lnSpc>
                <a:spcPts val="1000"/>
              </a:lnSpc>
              <a:tabLst/>
            </a:pPr>
            <a:r>
              <a:rPr lang="en-US" altLang="zh-CN" sz="1103" dirty="0" err="1" smtClean="0">
                <a:latin typeface="Times New Roman" pitchFamily="18" charset="0"/>
                <a:cs typeface="Times New Roman" pitchFamily="18" charset="0"/>
              </a:rPr>
              <a:t>xperion</a:t>
            </a:r>
            <a:r>
              <a:rPr lang="zh-CN" altLang="en-US" sz="1103" dirty="0" smtClean="0">
                <a:latin typeface="Times New Roman" pitchFamily="18" charset="0"/>
                <a:cs typeface="Times New Roman" pitchFamily="18" charset="0"/>
              </a:rPr>
              <a:t>性能聚合物复合材料公司</a:t>
            </a:r>
            <a:r>
              <a:rPr lang="en-US" altLang="zh-CN" sz="1103" dirty="0" smtClean="0">
                <a:solidFill>
                  <a:srgbClr val="454544"/>
                </a:solidFill>
                <a:latin typeface="Times New Roman" pitchFamily="18" charset="0"/>
                <a:cs typeface="Times New Roman" pitchFamily="18" charset="0"/>
              </a:rPr>
              <a:t>.</a:t>
            </a:r>
          </a:p>
        </p:txBody>
      </p:sp>
      <p:sp>
        <p:nvSpPr>
          <p:cNvPr id="30" name="TextBox 1"/>
          <p:cNvSpPr txBox="1"/>
          <p:nvPr/>
        </p:nvSpPr>
        <p:spPr>
          <a:xfrm>
            <a:off x="6210300" y="2082800"/>
            <a:ext cx="3433632" cy="341119"/>
          </a:xfrm>
          <a:prstGeom prst="rect">
            <a:avLst/>
          </a:prstGeom>
          <a:noFill/>
        </p:spPr>
        <p:txBody>
          <a:bodyPr wrap="none" lIns="0" tIns="0" rIns="0" rtlCol="0">
            <a:spAutoFit/>
          </a:bodyPr>
          <a:lstStyle/>
          <a:p>
            <a:pPr>
              <a:lnSpc>
                <a:spcPts val="1000"/>
              </a:lnSpc>
              <a:tabLst/>
            </a:pPr>
            <a:r>
              <a:rPr lang="en-US" altLang="zh-CN" sz="1103" b="1" dirty="0" smtClean="0">
                <a:solidFill>
                  <a:srgbClr val="000000"/>
                </a:solidFill>
                <a:latin typeface="Times New Roman" pitchFamily="18" charset="0"/>
                <a:cs typeface="Times New Roman" pitchFamily="18" charset="0"/>
              </a:rPr>
              <a:t>2013: </a:t>
            </a:r>
            <a:endParaRPr lang="en-US" altLang="zh-CN" sz="1103" dirty="0" smtClean="0">
              <a:solidFill>
                <a:srgbClr val="454544"/>
              </a:solidFill>
              <a:latin typeface="Times New Roman" pitchFamily="18" charset="0"/>
              <a:cs typeface="Times New Roman" pitchFamily="18" charset="0"/>
            </a:endParaRPr>
          </a:p>
          <a:p>
            <a:pPr>
              <a:lnSpc>
                <a:spcPts val="1300"/>
              </a:lnSpc>
              <a:tabLst/>
            </a:pPr>
            <a:r>
              <a:rPr lang="en-US" altLang="zh-CN" sz="1103" dirty="0" err="1" smtClean="0">
                <a:solidFill>
                  <a:srgbClr val="454544"/>
                </a:solidFill>
                <a:latin typeface="Times New Roman" pitchFamily="18" charset="0"/>
                <a:cs typeface="Times New Roman" pitchFamily="18" charset="0"/>
              </a:rPr>
              <a:t>xperion</a:t>
            </a:r>
            <a:r>
              <a:rPr lang="en-US" altLang="zh-CN" sz="1103" dirty="0" smtClean="0">
                <a:latin typeface="Times New Roman" pitchFamily="18" charset="0"/>
                <a:cs typeface="Times New Roman" pitchFamily="18" charset="0"/>
              </a:rPr>
              <a:t> </a:t>
            </a:r>
            <a:r>
              <a:rPr lang="zh-CN" altLang="en-US" sz="1103" dirty="0" smtClean="0">
                <a:latin typeface="Times New Roman" pitchFamily="18" charset="0"/>
                <a:cs typeface="Times New Roman" pitchFamily="18" charset="0"/>
              </a:rPr>
              <a:t>能源</a:t>
            </a:r>
            <a:r>
              <a:rPr lang="en-US" altLang="zh-CN" sz="1103" dirty="0" smtClean="0">
                <a:solidFill>
                  <a:srgbClr val="454544"/>
                </a:solidFill>
                <a:latin typeface="Times New Roman" pitchFamily="18" charset="0"/>
                <a:cs typeface="Times New Roman" pitchFamily="18" charset="0"/>
              </a:rPr>
              <a:t>&amp;</a:t>
            </a:r>
            <a:r>
              <a:rPr lang="en-US" altLang="zh-CN" sz="1103" dirty="0" smtClean="0">
                <a:latin typeface="Times New Roman" pitchFamily="18" charset="0"/>
                <a:cs typeface="Times New Roman" pitchFamily="18" charset="0"/>
              </a:rPr>
              <a:t> </a:t>
            </a:r>
            <a:r>
              <a:rPr lang="zh-CN" altLang="en-US" sz="1103" dirty="0" smtClean="0">
                <a:latin typeface="Times New Roman" pitchFamily="18" charset="0"/>
                <a:cs typeface="Times New Roman" pitchFamily="18" charset="0"/>
              </a:rPr>
              <a:t>环境公司在美国俄亥俄州设立新的生产点</a:t>
            </a:r>
            <a:endParaRPr lang="en-US" altLang="zh-CN" sz="1103" dirty="0" smtClean="0">
              <a:solidFill>
                <a:srgbClr val="454544"/>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63"/>
            <a:ext cx="10080625" cy="7561326"/>
          </a:xfrm>
          <a:custGeom>
            <a:avLst/>
            <a:gdLst>
              <a:gd name="connsiteX0" fmla="*/ 0 w 10080625"/>
              <a:gd name="connsiteY0" fmla="*/ 7561326 h 7561326"/>
              <a:gd name="connsiteX1" fmla="*/ 10080625 w 10080625"/>
              <a:gd name="connsiteY1" fmla="*/ 7561326 h 7561326"/>
              <a:gd name="connsiteX2" fmla="*/ 10080625 w 10080625"/>
              <a:gd name="connsiteY2" fmla="*/ 0 h 7561326"/>
              <a:gd name="connsiteX3" fmla="*/ 0 w 10080625"/>
              <a:gd name="connsiteY3" fmla="*/ 0 h 7561326"/>
              <a:gd name="connsiteX4" fmla="*/ 0 w 10080625"/>
              <a:gd name="connsiteY4" fmla="*/ 7561326 h 756132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080625" h="7561326">
                <a:moveTo>
                  <a:pt x="0" y="7561326"/>
                </a:moveTo>
                <a:lnTo>
                  <a:pt x="10080625" y="7561326"/>
                </a:lnTo>
                <a:lnTo>
                  <a:pt x="10080625" y="0"/>
                </a:lnTo>
                <a:lnTo>
                  <a:pt x="0" y="0"/>
                </a:lnTo>
                <a:lnTo>
                  <a:pt x="0" y="7561326"/>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442912" y="1254125"/>
            <a:ext cx="9190037" cy="19050"/>
          </a:xfrm>
          <a:custGeom>
            <a:avLst/>
            <a:gdLst>
              <a:gd name="connsiteX0" fmla="*/ 6350 w 9190037"/>
              <a:gd name="connsiteY0" fmla="*/ 6350 h 19050"/>
              <a:gd name="connsiteX1" fmla="*/ 9183687 w 9190037"/>
              <a:gd name="connsiteY1" fmla="*/ 6350 h 19050"/>
            </a:gdLst>
            <a:ahLst/>
            <a:cxnLst>
              <a:cxn ang="0">
                <a:pos x="connsiteX0" y="connsiteY0"/>
              </a:cxn>
              <a:cxn ang="1">
                <a:pos x="connsiteX1" y="connsiteY1"/>
              </a:cxn>
            </a:cxnLst>
            <a:rect l="l" t="t" r="r" b="b"/>
            <a:pathLst>
              <a:path w="9190037" h="19050">
                <a:moveTo>
                  <a:pt x="6350" y="6350"/>
                </a:moveTo>
                <a:lnTo>
                  <a:pt x="9183687" y="6350"/>
                </a:lnTo>
              </a:path>
            </a:pathLst>
          </a:custGeom>
          <a:ln w="12700">
            <a:solidFill>
              <a:srgbClr val="093E6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8318500" y="622300"/>
            <a:ext cx="1308100" cy="279400"/>
          </a:xfrm>
          <a:prstGeom prst="rect">
            <a:avLst/>
          </a:prstGeom>
          <a:noFill/>
        </p:spPr>
      </p:pic>
      <p:pic>
        <p:nvPicPr>
          <p:cNvPr id="5" name="Picture 3"/>
          <p:cNvPicPr>
            <a:picLocks noChangeAspect="1" noChangeArrowheads="1"/>
          </p:cNvPicPr>
          <p:nvPr/>
        </p:nvPicPr>
        <p:blipFill>
          <a:blip r:embed="rId3" cstate="print"/>
          <a:srcRect/>
          <a:stretch>
            <a:fillRect/>
          </a:stretch>
        </p:blipFill>
        <p:spPr bwMode="auto">
          <a:xfrm>
            <a:off x="4127500" y="2197100"/>
            <a:ext cx="5600700" cy="4991100"/>
          </a:xfrm>
          <a:prstGeom prst="rect">
            <a:avLst/>
          </a:prstGeom>
          <a:noFill/>
        </p:spPr>
      </p:pic>
      <p:sp>
        <p:nvSpPr>
          <p:cNvPr id="2" name="TextBox 1"/>
          <p:cNvSpPr txBox="1"/>
          <p:nvPr/>
        </p:nvSpPr>
        <p:spPr>
          <a:xfrm>
            <a:off x="9563100" y="7366000"/>
            <a:ext cx="177800" cy="114300"/>
          </a:xfrm>
          <a:prstGeom prst="rect">
            <a:avLst/>
          </a:prstGeom>
          <a:noFill/>
        </p:spPr>
        <p:txBody>
          <a:bodyPr wrap="none" lIns="0" tIns="0" rIns="0" rtlCol="0">
            <a:spAutoFit/>
          </a:bodyPr>
          <a:lstStyle/>
          <a:p>
            <a:pPr>
              <a:lnSpc>
                <a:spcPts val="900"/>
              </a:lnSpc>
              <a:tabLst/>
            </a:pPr>
            <a:r>
              <a:rPr lang="en-US" altLang="zh-CN" sz="998" dirty="0" smtClean="0">
                <a:solidFill>
                  <a:srgbClr val="58585A"/>
                </a:solidFill>
                <a:latin typeface="Times New Roman" pitchFamily="18" charset="0"/>
                <a:cs typeface="Times New Roman" pitchFamily="18" charset="0"/>
              </a:rPr>
              <a:t>&gt;4</a:t>
            </a:r>
          </a:p>
        </p:txBody>
      </p:sp>
      <p:sp>
        <p:nvSpPr>
          <p:cNvPr id="6" name="TextBox 1"/>
          <p:cNvSpPr txBox="1"/>
          <p:nvPr/>
        </p:nvSpPr>
        <p:spPr>
          <a:xfrm>
            <a:off x="431800" y="1485900"/>
            <a:ext cx="6283771" cy="251351"/>
          </a:xfrm>
          <a:prstGeom prst="rect">
            <a:avLst/>
          </a:prstGeom>
          <a:noFill/>
        </p:spPr>
        <p:txBody>
          <a:bodyPr wrap="none" lIns="0" tIns="0" rIns="0" rtlCol="0">
            <a:spAutoFit/>
          </a:bodyPr>
          <a:lstStyle/>
          <a:p>
            <a:pPr>
              <a:lnSpc>
                <a:spcPts val="1600"/>
              </a:lnSpc>
              <a:tabLst/>
            </a:pPr>
            <a:r>
              <a:rPr lang="zh-CN" altLang="en-US" dirty="0" smtClean="0">
                <a:solidFill>
                  <a:srgbClr val="093E69"/>
                </a:solidFill>
                <a:latin typeface="Times New Roman" pitchFamily="18" charset="0"/>
                <a:cs typeface="Times New Roman" pitchFamily="18" charset="0"/>
              </a:rPr>
              <a:t>今天的</a:t>
            </a:r>
            <a:r>
              <a:rPr lang="en-US" altLang="zh-CN" dirty="0" smtClean="0">
                <a:solidFill>
                  <a:srgbClr val="093E69"/>
                </a:solidFill>
                <a:latin typeface="Times New Roman" pitchFamily="18" charset="0"/>
                <a:cs typeface="Times New Roman" pitchFamily="18" charset="0"/>
              </a:rPr>
              <a:t>ACANCO</a:t>
            </a:r>
            <a:r>
              <a:rPr lang="zh-CN" altLang="en-US" dirty="0" smtClean="0">
                <a:solidFill>
                  <a:srgbClr val="093E69"/>
                </a:solidFill>
                <a:latin typeface="Times New Roman" pitchFamily="18" charset="0"/>
                <a:cs typeface="Times New Roman" pitchFamily="18" charset="0"/>
              </a:rPr>
              <a:t>集团是生产复合材料零部件技术的全球领导者</a:t>
            </a:r>
            <a:endParaRPr lang="en-US" altLang="zh-CN" sz="1800" dirty="0" smtClean="0">
              <a:solidFill>
                <a:srgbClr val="093E69"/>
              </a:solidFill>
              <a:latin typeface="Times New Roman" pitchFamily="18" charset="0"/>
              <a:cs typeface="Times New Roman" pitchFamily="18" charset="0"/>
            </a:endParaRPr>
          </a:p>
        </p:txBody>
      </p:sp>
      <p:sp>
        <p:nvSpPr>
          <p:cNvPr id="7" name="TextBox 1"/>
          <p:cNvSpPr txBox="1"/>
          <p:nvPr/>
        </p:nvSpPr>
        <p:spPr>
          <a:xfrm>
            <a:off x="315912" y="2463800"/>
            <a:ext cx="293688" cy="3675365"/>
          </a:xfrm>
          <a:prstGeom prst="rect">
            <a:avLst/>
          </a:prstGeom>
          <a:noFill/>
        </p:spPr>
        <p:txBody>
          <a:bodyPr wrap="square" lIns="0" tIns="0" rIns="0" rtlCol="0">
            <a:spAutoFit/>
          </a:bodyPr>
          <a:lstStyle/>
          <a:p>
            <a:pPr>
              <a:lnSpc>
                <a:spcPts val="1600"/>
              </a:lnSpc>
              <a:tabLst/>
            </a:pPr>
            <a:r>
              <a:rPr lang="en-US" altLang="zh-CN" sz="1500" dirty="0" smtClean="0">
                <a:solidFill>
                  <a:srgbClr val="A0A0A2"/>
                </a:solidFill>
                <a:latin typeface="Times New Roman" pitchFamily="18" charset="0"/>
                <a:cs typeface="Times New Roman" pitchFamily="18" charset="0"/>
              </a:rPr>
              <a:t>►</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700"/>
              </a:lnSpc>
              <a:tabLst/>
            </a:pPr>
            <a:r>
              <a:rPr lang="en-US" altLang="zh-CN" sz="1500" dirty="0" smtClean="0">
                <a:solidFill>
                  <a:srgbClr val="A0A0A2"/>
                </a:solidFill>
                <a:latin typeface="Times New Roman" pitchFamily="18" charset="0"/>
                <a:cs typeface="Times New Roman" pitchFamily="18" charset="0"/>
              </a:rPr>
              <a:t>►</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700"/>
              </a:lnSpc>
              <a:tabLst/>
            </a:pPr>
            <a:r>
              <a:rPr lang="en-US" altLang="zh-CN" sz="1500" dirty="0" smtClean="0">
                <a:solidFill>
                  <a:srgbClr val="A0A0A2"/>
                </a:solidFill>
                <a:latin typeface="Times New Roman" pitchFamily="18" charset="0"/>
                <a:cs typeface="Times New Roman" pitchFamily="18" charset="0"/>
              </a:rPr>
              <a:t>►</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300"/>
              </a:lnSpc>
              <a:tabLst/>
            </a:pPr>
            <a:r>
              <a:rPr lang="en-US" altLang="zh-CN" sz="1502" dirty="0" smtClean="0">
                <a:solidFill>
                  <a:srgbClr val="A0A0A2"/>
                </a:solidFill>
                <a:latin typeface="Times New Roman" pitchFamily="18" charset="0"/>
                <a:cs typeface="Times New Roman" pitchFamily="18" charset="0"/>
              </a:rPr>
              <a:t>►</a:t>
            </a:r>
          </a:p>
        </p:txBody>
      </p:sp>
      <p:sp>
        <p:nvSpPr>
          <p:cNvPr id="8" name="TextBox 1"/>
          <p:cNvSpPr txBox="1"/>
          <p:nvPr/>
        </p:nvSpPr>
        <p:spPr>
          <a:xfrm>
            <a:off x="620712" y="2561431"/>
            <a:ext cx="3661323" cy="4393510"/>
          </a:xfrm>
          <a:prstGeom prst="rect">
            <a:avLst/>
          </a:prstGeom>
          <a:noFill/>
        </p:spPr>
        <p:txBody>
          <a:bodyPr wrap="none" lIns="0" tIns="0" rIns="0" rtlCol="0">
            <a:spAutoFit/>
          </a:bodyPr>
          <a:lstStyle/>
          <a:p>
            <a:pPr>
              <a:lnSpc>
                <a:spcPts val="1300"/>
              </a:lnSpc>
              <a:tabLst/>
            </a:pPr>
            <a:r>
              <a:rPr lang="en-US" altLang="zh-CN" sz="1500" dirty="0" smtClean="0">
                <a:solidFill>
                  <a:srgbClr val="4D4D4D"/>
                </a:solidFill>
                <a:latin typeface="Times New Roman" pitchFamily="18" charset="0"/>
                <a:cs typeface="Times New Roman" pitchFamily="18" charset="0"/>
              </a:rPr>
              <a:t>1985</a:t>
            </a:r>
            <a:r>
              <a:rPr lang="zh-CN" altLang="en-US" sz="1500" dirty="0" smtClean="0">
                <a:solidFill>
                  <a:srgbClr val="4D4D4D"/>
                </a:solidFill>
                <a:latin typeface="Times New Roman" pitchFamily="18" charset="0"/>
                <a:cs typeface="Times New Roman" pitchFamily="18" charset="0"/>
              </a:rPr>
              <a:t>年以来，</a:t>
            </a:r>
            <a:r>
              <a:rPr lang="en-US" altLang="zh-CN" sz="1500" dirty="0" smtClean="0">
                <a:solidFill>
                  <a:srgbClr val="4D4D4D"/>
                </a:solidFill>
                <a:latin typeface="Times New Roman" pitchFamily="18" charset="0"/>
                <a:cs typeface="Times New Roman" pitchFamily="18" charset="0"/>
              </a:rPr>
              <a:t>AVANCO </a:t>
            </a:r>
            <a:r>
              <a:rPr lang="zh-CN" altLang="en-US" sz="1500" dirty="0" smtClean="0">
                <a:solidFill>
                  <a:srgbClr val="4D4D4D"/>
                </a:solidFill>
                <a:latin typeface="Times New Roman" pitchFamily="18" charset="0"/>
                <a:cs typeface="Times New Roman" pitchFamily="18" charset="0"/>
              </a:rPr>
              <a:t>集团在新的业务</a:t>
            </a:r>
            <a:endParaRPr lang="en-US" altLang="zh-CN" sz="1500" dirty="0" smtClean="0">
              <a:solidFill>
                <a:srgbClr val="4D4D4D"/>
              </a:solidFill>
              <a:latin typeface="Times New Roman" pitchFamily="18" charset="0"/>
              <a:cs typeface="Times New Roman" pitchFamily="18" charset="0"/>
            </a:endParaRPr>
          </a:p>
          <a:p>
            <a:pPr>
              <a:lnSpc>
                <a:spcPts val="1300"/>
              </a:lnSpc>
              <a:tabLst/>
            </a:pPr>
            <a:r>
              <a:rPr lang="zh-CN" altLang="en-US" sz="1500" dirty="0" smtClean="0">
                <a:solidFill>
                  <a:srgbClr val="4D4D4D"/>
                </a:solidFill>
                <a:latin typeface="Times New Roman" pitchFamily="18" charset="0"/>
                <a:cs typeface="Times New Roman" pitchFamily="18" charset="0"/>
              </a:rPr>
              <a:t>领域迅速发展、表现出强劲的增长态势。</a:t>
            </a:r>
            <a:endParaRPr lang="en-US" altLang="zh-CN" dirty="0" smtClean="0"/>
          </a:p>
          <a:p>
            <a:pPr>
              <a:lnSpc>
                <a:spcPts val="1000"/>
              </a:lnSpc>
            </a:pPr>
            <a:endParaRPr lang="en-US" altLang="zh-CN" dirty="0" smtClean="0"/>
          </a:p>
          <a:p>
            <a:pPr>
              <a:lnSpc>
                <a:spcPts val="2100"/>
              </a:lnSpc>
              <a:tabLst/>
            </a:pPr>
            <a:endParaRPr lang="en-US" altLang="zh-CN" sz="1500" dirty="0" smtClean="0">
              <a:solidFill>
                <a:srgbClr val="4D4D4D"/>
              </a:solidFill>
              <a:latin typeface="Times New Roman" pitchFamily="18" charset="0"/>
              <a:cs typeface="Times New Roman" pitchFamily="18" charset="0"/>
            </a:endParaRPr>
          </a:p>
          <a:p>
            <a:pPr>
              <a:lnSpc>
                <a:spcPts val="2100"/>
              </a:lnSpc>
              <a:tabLst/>
            </a:pPr>
            <a:r>
              <a:rPr lang="zh-CN" altLang="en-US" sz="1500" dirty="0" smtClean="0">
                <a:solidFill>
                  <a:srgbClr val="4D4D4D"/>
                </a:solidFill>
                <a:latin typeface="Times New Roman" pitchFamily="18" charset="0"/>
                <a:cs typeface="Times New Roman" pitchFamily="18" charset="0"/>
              </a:rPr>
              <a:t> </a:t>
            </a:r>
            <a:endParaRPr lang="en-US" altLang="zh-CN" sz="1500" dirty="0" smtClean="0">
              <a:solidFill>
                <a:srgbClr val="4D4D4D"/>
              </a:solidFill>
              <a:latin typeface="Times New Roman" pitchFamily="18" charset="0"/>
              <a:cs typeface="Times New Roman" pitchFamily="18" charset="0"/>
            </a:endParaRPr>
          </a:p>
          <a:p>
            <a:pPr>
              <a:lnSpc>
                <a:spcPts val="2100"/>
              </a:lnSpc>
              <a:tabLst/>
            </a:pPr>
            <a:r>
              <a:rPr lang="zh-CN" altLang="en-US" sz="1500" dirty="0" smtClean="0">
                <a:solidFill>
                  <a:srgbClr val="4D4D4D"/>
                </a:solidFill>
                <a:latin typeface="Times New Roman" pitchFamily="18" charset="0"/>
                <a:cs typeface="Times New Roman" pitchFamily="18" charset="0"/>
              </a:rPr>
              <a:t>如今，</a:t>
            </a:r>
            <a:r>
              <a:rPr lang="en-US" altLang="zh-CN" sz="1500" dirty="0" smtClean="0">
                <a:solidFill>
                  <a:srgbClr val="4D4D4D"/>
                </a:solidFill>
                <a:latin typeface="Times New Roman" pitchFamily="18" charset="0"/>
                <a:cs typeface="Times New Roman" pitchFamily="18" charset="0"/>
              </a:rPr>
              <a:t>AVANCO</a:t>
            </a:r>
            <a:r>
              <a:rPr lang="zh-CN" altLang="en-US" sz="1500" dirty="0" smtClean="0">
                <a:solidFill>
                  <a:srgbClr val="4D4D4D"/>
                </a:solidFill>
                <a:latin typeface="Times New Roman" pitchFamily="18" charset="0"/>
                <a:cs typeface="Times New Roman" pitchFamily="18" charset="0"/>
              </a:rPr>
              <a:t>集团拥有</a:t>
            </a:r>
            <a:r>
              <a:rPr lang="en-US" altLang="zh-CN" sz="1500" dirty="0" smtClean="0">
                <a:solidFill>
                  <a:srgbClr val="4D4D4D"/>
                </a:solidFill>
                <a:latin typeface="Times New Roman" pitchFamily="18" charset="0"/>
                <a:cs typeface="Times New Roman" pitchFamily="18" charset="0"/>
              </a:rPr>
              <a:t>500</a:t>
            </a:r>
            <a:r>
              <a:rPr lang="zh-CN" altLang="en-US" sz="1500" dirty="0" smtClean="0">
                <a:solidFill>
                  <a:srgbClr val="4D4D4D"/>
                </a:solidFill>
                <a:latin typeface="Times New Roman" pitchFamily="18" charset="0"/>
                <a:cs typeface="Times New Roman" pitchFamily="18" charset="0"/>
              </a:rPr>
              <a:t>多名员工，</a:t>
            </a:r>
            <a:endParaRPr lang="en-US" altLang="zh-CN" sz="1500" dirty="0" smtClean="0">
              <a:solidFill>
                <a:srgbClr val="4D4D4D"/>
              </a:solidFill>
              <a:latin typeface="Times New Roman" pitchFamily="18" charset="0"/>
              <a:cs typeface="Times New Roman" pitchFamily="18" charset="0"/>
            </a:endParaRPr>
          </a:p>
          <a:p>
            <a:pPr>
              <a:lnSpc>
                <a:spcPts val="2100"/>
              </a:lnSpc>
              <a:tabLst/>
            </a:pPr>
            <a:r>
              <a:rPr lang="zh-CN" altLang="en-US" sz="1500" dirty="0" smtClean="0">
                <a:solidFill>
                  <a:srgbClr val="4D4D4D"/>
                </a:solidFill>
                <a:latin typeface="Times New Roman" pitchFamily="18" charset="0"/>
                <a:cs typeface="Times New Roman" pitchFamily="18" charset="0"/>
              </a:rPr>
              <a:t>营业额过亿。</a:t>
            </a:r>
            <a:endParaRPr lang="en-US" altLang="zh-CN" sz="1500" dirty="0" smtClean="0">
              <a:solidFill>
                <a:srgbClr val="4D4D4D"/>
              </a:solidFill>
              <a:latin typeface="Times New Roman" pitchFamily="18" charset="0"/>
              <a:cs typeface="Times New Roman" pitchFamily="18" charset="0"/>
            </a:endParaRPr>
          </a:p>
          <a:p>
            <a:pPr>
              <a:lnSpc>
                <a:spcPts val="1000"/>
              </a:lnSpc>
            </a:pPr>
            <a:endParaRPr lang="en-US" altLang="zh-CN" dirty="0" smtClean="0"/>
          </a:p>
          <a:p>
            <a:pPr>
              <a:lnSpc>
                <a:spcPts val="1000"/>
              </a:lnSpc>
            </a:pPr>
            <a:endParaRPr lang="en-US" altLang="zh-CN" dirty="0" smtClean="0"/>
          </a:p>
          <a:p>
            <a:pPr>
              <a:lnSpc>
                <a:spcPts val="2100"/>
              </a:lnSpc>
              <a:tabLst/>
            </a:pPr>
            <a:endParaRPr lang="en-US" altLang="zh-CN" sz="1500" dirty="0" smtClean="0">
              <a:solidFill>
                <a:srgbClr val="4D4D4D"/>
              </a:solidFill>
              <a:latin typeface="Times New Roman" pitchFamily="18" charset="0"/>
              <a:cs typeface="Times New Roman" pitchFamily="18" charset="0"/>
            </a:endParaRPr>
          </a:p>
          <a:p>
            <a:pPr>
              <a:lnSpc>
                <a:spcPts val="2100"/>
              </a:lnSpc>
              <a:tabLst/>
            </a:pPr>
            <a:r>
              <a:rPr lang="zh-CN" altLang="en-US" sz="1500" dirty="0" smtClean="0">
                <a:solidFill>
                  <a:srgbClr val="4D4D4D"/>
                </a:solidFill>
                <a:latin typeface="Times New Roman" pitchFamily="18" charset="0"/>
                <a:cs typeface="Times New Roman" pitchFamily="18" charset="0"/>
              </a:rPr>
              <a:t>日益增长的需求意味着集团正趋于国际化</a:t>
            </a:r>
            <a:endParaRPr lang="en-US" altLang="zh-CN" sz="1500" dirty="0" smtClean="0">
              <a:solidFill>
                <a:srgbClr val="4D4D4D"/>
              </a:solidFill>
              <a:latin typeface="Times New Roman" pitchFamily="18" charset="0"/>
              <a:cs typeface="Times New Roman" pitchFamily="18" charset="0"/>
            </a:endParaRPr>
          </a:p>
          <a:p>
            <a:pPr>
              <a:lnSpc>
                <a:spcPts val="2100"/>
              </a:lnSpc>
              <a:tabLst/>
            </a:pPr>
            <a:r>
              <a:rPr lang="zh-CN" altLang="en-US" sz="1500" dirty="0" smtClean="0">
                <a:solidFill>
                  <a:srgbClr val="4D4D4D"/>
                </a:solidFill>
                <a:latin typeface="Times New Roman" pitchFamily="18" charset="0"/>
                <a:cs typeface="Times New Roman" pitchFamily="18" charset="0"/>
              </a:rPr>
              <a:t>水平发展并且不断扩大其生产和销售场所。</a:t>
            </a:r>
            <a:endParaRPr lang="en-US" altLang="zh-CN" dirty="0" smtClean="0"/>
          </a:p>
          <a:p>
            <a:pPr>
              <a:lnSpc>
                <a:spcPts val="1000"/>
              </a:lnSpc>
            </a:pPr>
            <a:endParaRPr lang="en-US" altLang="zh-CN" dirty="0" smtClean="0"/>
          </a:p>
          <a:p>
            <a:pPr>
              <a:lnSpc>
                <a:spcPts val="2100"/>
              </a:lnSpc>
              <a:tabLst/>
            </a:pPr>
            <a:endParaRPr lang="en-US" altLang="zh-CN" sz="1502" dirty="0" smtClean="0">
              <a:solidFill>
                <a:srgbClr val="454544"/>
              </a:solidFill>
              <a:latin typeface="Times New Roman" pitchFamily="18" charset="0"/>
              <a:cs typeface="Times New Roman" pitchFamily="18" charset="0"/>
            </a:endParaRPr>
          </a:p>
          <a:p>
            <a:pPr>
              <a:lnSpc>
                <a:spcPts val="2100"/>
              </a:lnSpc>
              <a:tabLst/>
            </a:pPr>
            <a:endParaRPr lang="en-US" altLang="zh-CN" sz="1502" dirty="0" smtClean="0">
              <a:solidFill>
                <a:srgbClr val="454544"/>
              </a:solidFill>
              <a:latin typeface="Times New Roman" pitchFamily="18" charset="0"/>
              <a:cs typeface="Times New Roman" pitchFamily="18" charset="0"/>
            </a:endParaRPr>
          </a:p>
          <a:p>
            <a:pPr>
              <a:lnSpc>
                <a:spcPts val="2100"/>
              </a:lnSpc>
              <a:tabLst/>
            </a:pPr>
            <a:r>
              <a:rPr lang="en-US" altLang="zh-CN" sz="1502" dirty="0" smtClean="0">
                <a:solidFill>
                  <a:srgbClr val="454544"/>
                </a:solidFill>
                <a:latin typeface="Times New Roman" pitchFamily="18" charset="0"/>
                <a:cs typeface="Times New Roman" pitchFamily="18" charset="0"/>
              </a:rPr>
              <a:t>AVANCO</a:t>
            </a:r>
            <a:r>
              <a:rPr lang="zh-CN" altLang="en-US" sz="1502" dirty="0" smtClean="0">
                <a:solidFill>
                  <a:srgbClr val="454544"/>
                </a:solidFill>
                <a:latin typeface="Times New Roman" pitchFamily="18" charset="0"/>
                <a:cs typeface="Times New Roman" pitchFamily="18" charset="0"/>
              </a:rPr>
              <a:t>集团在美国俄亥俄州设立</a:t>
            </a:r>
            <a:endParaRPr lang="en-US" altLang="zh-CN" sz="1502" dirty="0" smtClean="0">
              <a:solidFill>
                <a:srgbClr val="454544"/>
              </a:solidFill>
              <a:latin typeface="Times New Roman" pitchFamily="18" charset="0"/>
              <a:cs typeface="Times New Roman" pitchFamily="18" charset="0"/>
            </a:endParaRPr>
          </a:p>
          <a:p>
            <a:pPr>
              <a:lnSpc>
                <a:spcPts val="2100"/>
              </a:lnSpc>
              <a:tabLst/>
            </a:pPr>
            <a:r>
              <a:rPr lang="zh-CN" altLang="en-US" sz="1502" dirty="0" smtClean="0">
                <a:solidFill>
                  <a:srgbClr val="454544"/>
                </a:solidFill>
                <a:latin typeface="Times New Roman" pitchFamily="18" charset="0"/>
                <a:cs typeface="Times New Roman" pitchFamily="18" charset="0"/>
              </a:rPr>
              <a:t>新的生产工厂和销售场所，</a:t>
            </a:r>
            <a:r>
              <a:rPr lang="en-US" altLang="zh-CN" sz="1502" dirty="0" smtClean="0">
                <a:solidFill>
                  <a:srgbClr val="454544"/>
                </a:solidFill>
                <a:latin typeface="Times New Roman" pitchFamily="18" charset="0"/>
                <a:cs typeface="Times New Roman" pitchFamily="18" charset="0"/>
              </a:rPr>
              <a:t>AVANCO</a:t>
            </a:r>
            <a:r>
              <a:rPr lang="zh-CN" altLang="en-US" sz="1502" dirty="0" smtClean="0">
                <a:solidFill>
                  <a:srgbClr val="454544"/>
                </a:solidFill>
                <a:latin typeface="Times New Roman" pitchFamily="18" charset="0"/>
                <a:cs typeface="Times New Roman" pitchFamily="18" charset="0"/>
              </a:rPr>
              <a:t>得以在</a:t>
            </a:r>
            <a:endParaRPr lang="en-US" altLang="zh-CN" sz="1502" dirty="0" smtClean="0">
              <a:solidFill>
                <a:srgbClr val="454544"/>
              </a:solidFill>
              <a:latin typeface="Times New Roman" pitchFamily="18" charset="0"/>
              <a:cs typeface="Times New Roman" pitchFamily="18" charset="0"/>
            </a:endParaRPr>
          </a:p>
          <a:p>
            <a:pPr>
              <a:lnSpc>
                <a:spcPts val="2100"/>
              </a:lnSpc>
              <a:tabLst/>
            </a:pPr>
            <a:r>
              <a:rPr lang="zh-CN" altLang="en-US" sz="1500" dirty="0" smtClean="0">
                <a:solidFill>
                  <a:srgbClr val="454544"/>
                </a:solidFill>
                <a:latin typeface="Times New Roman" pitchFamily="18" charset="0"/>
                <a:cs typeface="Times New Roman" pitchFamily="18" charset="0"/>
              </a:rPr>
              <a:t>在北美和南美市场占有一席之地，并增强了</a:t>
            </a:r>
            <a:endParaRPr lang="en-US" altLang="zh-CN" sz="1500" dirty="0" smtClean="0">
              <a:solidFill>
                <a:srgbClr val="454544"/>
              </a:solidFill>
              <a:latin typeface="Times New Roman" pitchFamily="18" charset="0"/>
              <a:cs typeface="Times New Roman" pitchFamily="18" charset="0"/>
            </a:endParaRPr>
          </a:p>
          <a:p>
            <a:pPr>
              <a:lnSpc>
                <a:spcPts val="2100"/>
              </a:lnSpc>
              <a:tabLst/>
            </a:pPr>
            <a:r>
              <a:rPr lang="zh-CN" altLang="en-US" sz="1500" dirty="0" smtClean="0">
                <a:solidFill>
                  <a:srgbClr val="454544"/>
                </a:solidFill>
                <a:latin typeface="Times New Roman" pitchFamily="18" charset="0"/>
                <a:cs typeface="Times New Roman" pitchFamily="18" charset="0"/>
              </a:rPr>
              <a:t>竞争优势。</a:t>
            </a:r>
            <a:endParaRPr lang="en-US" altLang="zh-CN" sz="1500" dirty="0" smtClean="0">
              <a:solidFill>
                <a:srgbClr val="454544"/>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0"/>
            <a:ext cx="10081259" cy="7560564"/>
          </a:xfrm>
          <a:prstGeom prst="rect">
            <a:avLst/>
          </a:prstGeom>
          <a:noFill/>
        </p:spPr>
      </p:pic>
      <p:sp>
        <p:nvSpPr>
          <p:cNvPr id="2" name="TextBox 1"/>
          <p:cNvSpPr txBox="1"/>
          <p:nvPr/>
        </p:nvSpPr>
        <p:spPr>
          <a:xfrm>
            <a:off x="9563100" y="7366000"/>
            <a:ext cx="177800" cy="114300"/>
          </a:xfrm>
          <a:prstGeom prst="rect">
            <a:avLst/>
          </a:prstGeom>
          <a:noFill/>
        </p:spPr>
        <p:txBody>
          <a:bodyPr wrap="none" lIns="0" tIns="0" rIns="0" rtlCol="0">
            <a:spAutoFit/>
          </a:bodyPr>
          <a:lstStyle/>
          <a:p>
            <a:pPr>
              <a:lnSpc>
                <a:spcPts val="900"/>
              </a:lnSpc>
              <a:tabLst/>
            </a:pPr>
            <a:r>
              <a:rPr lang="en-US" altLang="zh-CN" sz="998" dirty="0" smtClean="0">
                <a:solidFill>
                  <a:srgbClr val="58585A"/>
                </a:solidFill>
                <a:latin typeface="Times New Roman" pitchFamily="18" charset="0"/>
                <a:cs typeface="Times New Roman" pitchFamily="18" charset="0"/>
              </a:rPr>
              <a:t>&gt;5</a:t>
            </a:r>
          </a:p>
        </p:txBody>
      </p:sp>
      <p:sp>
        <p:nvSpPr>
          <p:cNvPr id="3" name="TextBox 1"/>
          <p:cNvSpPr txBox="1"/>
          <p:nvPr/>
        </p:nvSpPr>
        <p:spPr>
          <a:xfrm>
            <a:off x="444500" y="1485900"/>
            <a:ext cx="1384995" cy="251351"/>
          </a:xfrm>
          <a:prstGeom prst="rect">
            <a:avLst/>
          </a:prstGeom>
          <a:noFill/>
        </p:spPr>
        <p:txBody>
          <a:bodyPr wrap="none" lIns="0" tIns="0" rIns="0" rtlCol="0">
            <a:spAutoFit/>
          </a:bodyPr>
          <a:lstStyle/>
          <a:p>
            <a:pPr>
              <a:lnSpc>
                <a:spcPts val="1600"/>
              </a:lnSpc>
              <a:tabLst/>
            </a:pPr>
            <a:r>
              <a:rPr lang="zh-CN" altLang="en-US" sz="1800" dirty="0" smtClean="0">
                <a:solidFill>
                  <a:srgbClr val="093E69"/>
                </a:solidFill>
                <a:latin typeface="Times New Roman" pitchFamily="18" charset="0"/>
                <a:cs typeface="Times New Roman" pitchFamily="18" charset="0"/>
              </a:rPr>
              <a:t>全球业务分布</a:t>
            </a:r>
            <a:endParaRPr lang="en-US" altLang="zh-CN" sz="1800" dirty="0" smtClean="0">
              <a:solidFill>
                <a:srgbClr val="093E69"/>
              </a:solidFill>
              <a:latin typeface="Times New Roman" pitchFamily="18" charset="0"/>
              <a:cs typeface="Times New Roman" pitchFamily="18" charset="0"/>
            </a:endParaRPr>
          </a:p>
        </p:txBody>
      </p:sp>
      <p:sp>
        <p:nvSpPr>
          <p:cNvPr id="4" name="TextBox 1"/>
          <p:cNvSpPr txBox="1"/>
          <p:nvPr/>
        </p:nvSpPr>
        <p:spPr>
          <a:xfrm>
            <a:off x="2692400" y="3149600"/>
            <a:ext cx="569067" cy="174407"/>
          </a:xfrm>
          <a:prstGeom prst="rect">
            <a:avLst/>
          </a:prstGeom>
          <a:noFill/>
        </p:spPr>
        <p:txBody>
          <a:bodyPr wrap="none" lIns="0" tIns="0" rIns="0" rtlCol="0">
            <a:spAutoFit/>
          </a:bodyPr>
          <a:lstStyle/>
          <a:p>
            <a:pPr>
              <a:lnSpc>
                <a:spcPts val="1000"/>
              </a:lnSpc>
              <a:tabLst/>
            </a:pPr>
            <a:r>
              <a:rPr lang="zh-CN" altLang="en-US" sz="1103" b="1" dirty="0" smtClean="0">
                <a:solidFill>
                  <a:srgbClr val="000000"/>
                </a:solidFill>
                <a:latin typeface="Times New Roman" pitchFamily="18" charset="0"/>
                <a:cs typeface="Times New Roman" pitchFamily="18" charset="0"/>
              </a:rPr>
              <a:t>生产</a:t>
            </a:r>
            <a:r>
              <a:rPr lang="en-US" altLang="zh-CN" sz="1103" b="1" dirty="0" smtClean="0">
                <a:solidFill>
                  <a:srgbClr val="000000"/>
                </a:solidFill>
                <a:latin typeface="Times New Roman" pitchFamily="18" charset="0"/>
                <a:cs typeface="Times New Roman" pitchFamily="18" charset="0"/>
              </a:rPr>
              <a:t>USA</a:t>
            </a:r>
          </a:p>
        </p:txBody>
      </p:sp>
      <p:sp>
        <p:nvSpPr>
          <p:cNvPr id="5" name="TextBox 1"/>
          <p:cNvSpPr txBox="1"/>
          <p:nvPr/>
        </p:nvSpPr>
        <p:spPr>
          <a:xfrm>
            <a:off x="7835900" y="6540500"/>
            <a:ext cx="285335" cy="174407"/>
          </a:xfrm>
          <a:prstGeom prst="rect">
            <a:avLst/>
          </a:prstGeom>
          <a:noFill/>
        </p:spPr>
        <p:txBody>
          <a:bodyPr wrap="none" lIns="0" tIns="0" rIns="0" rtlCol="0">
            <a:spAutoFit/>
          </a:bodyPr>
          <a:lstStyle/>
          <a:p>
            <a:pPr>
              <a:lnSpc>
                <a:spcPts val="1000"/>
              </a:lnSpc>
              <a:tabLst/>
            </a:pPr>
            <a:r>
              <a:rPr lang="zh-CN" altLang="en-US" sz="1103" b="1" dirty="0" smtClean="0">
                <a:solidFill>
                  <a:srgbClr val="000000"/>
                </a:solidFill>
                <a:latin typeface="Times New Roman" pitchFamily="18" charset="0"/>
                <a:cs typeface="Times New Roman" pitchFamily="18" charset="0"/>
              </a:rPr>
              <a:t>生产</a:t>
            </a:r>
            <a:endParaRPr lang="en-US" altLang="zh-CN" sz="1103" b="1" dirty="0" smtClean="0">
              <a:solidFill>
                <a:srgbClr val="000000"/>
              </a:solidFill>
              <a:latin typeface="Times New Roman" pitchFamily="18" charset="0"/>
              <a:cs typeface="Times New Roman" pitchFamily="18" charset="0"/>
            </a:endParaRPr>
          </a:p>
        </p:txBody>
      </p:sp>
      <p:sp>
        <p:nvSpPr>
          <p:cNvPr id="6" name="TextBox 1"/>
          <p:cNvSpPr txBox="1"/>
          <p:nvPr/>
        </p:nvSpPr>
        <p:spPr>
          <a:xfrm>
            <a:off x="7861300" y="6934200"/>
            <a:ext cx="610745" cy="174407"/>
          </a:xfrm>
          <a:prstGeom prst="rect">
            <a:avLst/>
          </a:prstGeom>
          <a:noFill/>
        </p:spPr>
        <p:txBody>
          <a:bodyPr wrap="none" lIns="0" tIns="0" rIns="0" rtlCol="0">
            <a:spAutoFit/>
          </a:bodyPr>
          <a:lstStyle/>
          <a:p>
            <a:pPr>
              <a:lnSpc>
                <a:spcPts val="1000"/>
              </a:lnSpc>
              <a:tabLst/>
            </a:pPr>
            <a:r>
              <a:rPr lang="zh-CN" altLang="en-US" sz="1103" b="1" dirty="0" smtClean="0">
                <a:solidFill>
                  <a:srgbClr val="000000"/>
                </a:solidFill>
                <a:latin typeface="Times New Roman" pitchFamily="18" charset="0"/>
                <a:cs typeface="Times New Roman" pitchFamily="18" charset="0"/>
              </a:rPr>
              <a:t>销售</a:t>
            </a:r>
            <a:r>
              <a:rPr lang="en-US" altLang="zh-CN" sz="1103" b="1" dirty="0" smtClean="0">
                <a:solidFill>
                  <a:srgbClr val="000000"/>
                </a:solidFill>
                <a:latin typeface="Times New Roman" pitchFamily="18" charset="0"/>
                <a:cs typeface="Times New Roman" pitchFamily="18" charset="0"/>
              </a:rPr>
              <a:t>/</a:t>
            </a:r>
            <a:r>
              <a:rPr lang="zh-CN" altLang="en-US" sz="1103" b="1" dirty="0" smtClean="0">
                <a:solidFill>
                  <a:srgbClr val="000000"/>
                </a:solidFill>
                <a:latin typeface="Times New Roman" pitchFamily="18" charset="0"/>
                <a:cs typeface="Times New Roman" pitchFamily="18" charset="0"/>
              </a:rPr>
              <a:t>服务</a:t>
            </a:r>
            <a:endParaRPr lang="en-US" altLang="zh-CN" sz="1103" b="1" dirty="0" smtClean="0">
              <a:solidFill>
                <a:srgbClr val="000000"/>
              </a:solidFill>
              <a:latin typeface="Times New Roman" pitchFamily="18" charset="0"/>
              <a:cs typeface="Times New Roman" pitchFamily="18" charset="0"/>
            </a:endParaRPr>
          </a:p>
        </p:txBody>
      </p:sp>
      <p:sp>
        <p:nvSpPr>
          <p:cNvPr id="7" name="TextBox 1"/>
          <p:cNvSpPr txBox="1"/>
          <p:nvPr/>
        </p:nvSpPr>
        <p:spPr>
          <a:xfrm>
            <a:off x="4673601" y="4165600"/>
            <a:ext cx="595312" cy="300831"/>
          </a:xfrm>
          <a:prstGeom prst="rect">
            <a:avLst/>
          </a:prstGeom>
          <a:noFill/>
        </p:spPr>
        <p:txBody>
          <a:bodyPr wrap="square" lIns="0" tIns="0" rIns="0" rtlCol="0">
            <a:spAutoFit/>
          </a:bodyPr>
          <a:lstStyle/>
          <a:p>
            <a:pPr>
              <a:lnSpc>
                <a:spcPts val="1000"/>
              </a:lnSpc>
              <a:tabLst/>
            </a:pPr>
            <a:r>
              <a:rPr lang="zh-CN" altLang="en-US" sz="1103" b="1" dirty="0" smtClean="0">
                <a:solidFill>
                  <a:srgbClr val="000000"/>
                </a:solidFill>
                <a:latin typeface="Times New Roman" pitchFamily="18" charset="0"/>
                <a:cs typeface="Times New Roman" pitchFamily="18" charset="0"/>
              </a:rPr>
              <a:t>生产</a:t>
            </a:r>
            <a:r>
              <a:rPr lang="en-US" altLang="zh-CN" sz="1103" b="1" dirty="0" smtClean="0">
                <a:solidFill>
                  <a:srgbClr val="000000"/>
                </a:solidFill>
                <a:latin typeface="Times New Roman" pitchFamily="18" charset="0"/>
                <a:cs typeface="Times New Roman" pitchFamily="18" charset="0"/>
              </a:rPr>
              <a:t>/</a:t>
            </a:r>
            <a:r>
              <a:rPr lang="zh-CN" altLang="en-US" sz="1103" b="1" dirty="0" smtClean="0">
                <a:solidFill>
                  <a:srgbClr val="000000"/>
                </a:solidFill>
                <a:latin typeface="Times New Roman" pitchFamily="18" charset="0"/>
                <a:cs typeface="Times New Roman" pitchFamily="18" charset="0"/>
              </a:rPr>
              <a:t>总部</a:t>
            </a:r>
            <a:endParaRPr lang="en-US" altLang="zh-CN" sz="1103" b="1" dirty="0" smtClean="0">
              <a:solidFill>
                <a:srgbClr val="000000"/>
              </a:solidFill>
              <a:latin typeface="Times New Roman" pitchFamily="18" charset="0"/>
              <a:cs typeface="Times New Roman" pitchFamily="18" charset="0"/>
            </a:endParaRPr>
          </a:p>
        </p:txBody>
      </p:sp>
      <p:sp>
        <p:nvSpPr>
          <p:cNvPr id="8" name="TextBox 1"/>
          <p:cNvSpPr txBox="1"/>
          <p:nvPr/>
        </p:nvSpPr>
        <p:spPr>
          <a:xfrm>
            <a:off x="7823200" y="6057900"/>
            <a:ext cx="285335" cy="174407"/>
          </a:xfrm>
          <a:prstGeom prst="rect">
            <a:avLst/>
          </a:prstGeom>
          <a:noFill/>
        </p:spPr>
        <p:txBody>
          <a:bodyPr wrap="none" lIns="0" tIns="0" rIns="0" rtlCol="0">
            <a:spAutoFit/>
          </a:bodyPr>
          <a:lstStyle/>
          <a:p>
            <a:pPr>
              <a:lnSpc>
                <a:spcPts val="1000"/>
              </a:lnSpc>
              <a:tabLst/>
            </a:pPr>
            <a:r>
              <a:rPr lang="zh-CN" altLang="en-US" sz="1103" b="1" dirty="0" smtClean="0">
                <a:solidFill>
                  <a:srgbClr val="000000"/>
                </a:solidFill>
                <a:latin typeface="Times New Roman" pitchFamily="18" charset="0"/>
                <a:cs typeface="Times New Roman" pitchFamily="18" charset="0"/>
              </a:rPr>
              <a:t>总部</a:t>
            </a:r>
            <a:endParaRPr lang="en-US" altLang="zh-CN" sz="1103" b="1" dirty="0" smtClean="0">
              <a:solidFill>
                <a:srgbClr val="0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63"/>
            <a:ext cx="10080625" cy="7561326"/>
          </a:xfrm>
          <a:custGeom>
            <a:avLst/>
            <a:gdLst>
              <a:gd name="connsiteX0" fmla="*/ 0 w 10080625"/>
              <a:gd name="connsiteY0" fmla="*/ 7561326 h 7561326"/>
              <a:gd name="connsiteX1" fmla="*/ 10080625 w 10080625"/>
              <a:gd name="connsiteY1" fmla="*/ 7561326 h 7561326"/>
              <a:gd name="connsiteX2" fmla="*/ 10080625 w 10080625"/>
              <a:gd name="connsiteY2" fmla="*/ 0 h 7561326"/>
              <a:gd name="connsiteX3" fmla="*/ 0 w 10080625"/>
              <a:gd name="connsiteY3" fmla="*/ 0 h 7561326"/>
              <a:gd name="connsiteX4" fmla="*/ 0 w 10080625"/>
              <a:gd name="connsiteY4" fmla="*/ 7561326 h 756132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080625" h="7561326">
                <a:moveTo>
                  <a:pt x="0" y="7561326"/>
                </a:moveTo>
                <a:lnTo>
                  <a:pt x="10080625" y="7561326"/>
                </a:lnTo>
                <a:lnTo>
                  <a:pt x="10080625" y="0"/>
                </a:lnTo>
                <a:lnTo>
                  <a:pt x="0" y="0"/>
                </a:lnTo>
                <a:lnTo>
                  <a:pt x="0" y="7561326"/>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442912" y="1254125"/>
            <a:ext cx="9190037" cy="19050"/>
          </a:xfrm>
          <a:custGeom>
            <a:avLst/>
            <a:gdLst>
              <a:gd name="connsiteX0" fmla="*/ 6350 w 9190037"/>
              <a:gd name="connsiteY0" fmla="*/ 6350 h 19050"/>
              <a:gd name="connsiteX1" fmla="*/ 9183687 w 9190037"/>
              <a:gd name="connsiteY1" fmla="*/ 6350 h 19050"/>
            </a:gdLst>
            <a:ahLst/>
            <a:cxnLst>
              <a:cxn ang="0">
                <a:pos x="connsiteX0" y="connsiteY0"/>
              </a:cxn>
              <a:cxn ang="1">
                <a:pos x="connsiteX1" y="connsiteY1"/>
              </a:cxn>
            </a:cxnLst>
            <a:rect l="l" t="t" r="r" b="b"/>
            <a:pathLst>
              <a:path w="9190037" h="19050">
                <a:moveTo>
                  <a:pt x="6350" y="6350"/>
                </a:moveTo>
                <a:lnTo>
                  <a:pt x="9183687" y="6350"/>
                </a:lnTo>
              </a:path>
            </a:pathLst>
          </a:custGeom>
          <a:ln w="12700">
            <a:solidFill>
              <a:srgbClr val="093E6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Freeform 3"/>
          <p:cNvSpPr/>
          <p:nvPr/>
        </p:nvSpPr>
        <p:spPr>
          <a:xfrm>
            <a:off x="540702" y="5706745"/>
            <a:ext cx="856551" cy="15240"/>
          </a:xfrm>
          <a:custGeom>
            <a:avLst/>
            <a:gdLst>
              <a:gd name="connsiteX0" fmla="*/ 0 w 856551"/>
              <a:gd name="connsiteY0" fmla="*/ 0 h 15240"/>
              <a:gd name="connsiteX1" fmla="*/ 285495 w 856551"/>
              <a:gd name="connsiteY1" fmla="*/ 0 h 15240"/>
              <a:gd name="connsiteX2" fmla="*/ 570992 w 856551"/>
              <a:gd name="connsiteY2" fmla="*/ 0 h 15240"/>
              <a:gd name="connsiteX3" fmla="*/ 856551 w 856551"/>
              <a:gd name="connsiteY3" fmla="*/ 0 h 15240"/>
              <a:gd name="connsiteX4" fmla="*/ 856551 w 856551"/>
              <a:gd name="connsiteY4" fmla="*/ 15239 h 15240"/>
              <a:gd name="connsiteX5" fmla="*/ 570992 w 856551"/>
              <a:gd name="connsiteY5" fmla="*/ 15239 h 15240"/>
              <a:gd name="connsiteX6" fmla="*/ 285495 w 856551"/>
              <a:gd name="connsiteY6" fmla="*/ 15239 h 15240"/>
              <a:gd name="connsiteX7" fmla="*/ 0 w 856551"/>
              <a:gd name="connsiteY7" fmla="*/ 15239 h 15240"/>
              <a:gd name="connsiteX8" fmla="*/ 0 w 856551"/>
              <a:gd name="connsiteY8" fmla="*/ 0 h 152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856551" h="15240">
                <a:moveTo>
                  <a:pt x="0" y="0"/>
                </a:moveTo>
                <a:lnTo>
                  <a:pt x="285495" y="0"/>
                </a:lnTo>
                <a:lnTo>
                  <a:pt x="570992" y="0"/>
                </a:lnTo>
                <a:lnTo>
                  <a:pt x="856551" y="0"/>
                </a:lnTo>
                <a:lnTo>
                  <a:pt x="856551" y="15239"/>
                </a:lnTo>
                <a:lnTo>
                  <a:pt x="570992" y="15239"/>
                </a:lnTo>
                <a:lnTo>
                  <a:pt x="285495" y="15239"/>
                </a:lnTo>
                <a:lnTo>
                  <a:pt x="0" y="15239"/>
                </a:lnTo>
                <a:lnTo>
                  <a:pt x="0" y="0"/>
                </a:lnTo>
              </a:path>
            </a:pathLst>
          </a:custGeom>
          <a:solidFill>
            <a:srgbClr val="58585A">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2249551" y="2906776"/>
            <a:ext cx="379348" cy="333375"/>
          </a:xfrm>
          <a:custGeom>
            <a:avLst/>
            <a:gdLst>
              <a:gd name="connsiteX0" fmla="*/ 0 w 379348"/>
              <a:gd name="connsiteY0" fmla="*/ 166623 h 333375"/>
              <a:gd name="connsiteX1" fmla="*/ 94741 w 379348"/>
              <a:gd name="connsiteY1" fmla="*/ 166623 h 333375"/>
              <a:gd name="connsiteX2" fmla="*/ 94741 w 379348"/>
              <a:gd name="connsiteY2" fmla="*/ 0 h 333375"/>
              <a:gd name="connsiteX3" fmla="*/ 284479 w 379348"/>
              <a:gd name="connsiteY3" fmla="*/ 0 h 333375"/>
              <a:gd name="connsiteX4" fmla="*/ 284479 w 379348"/>
              <a:gd name="connsiteY4" fmla="*/ 166623 h 333375"/>
              <a:gd name="connsiteX5" fmla="*/ 379348 w 379348"/>
              <a:gd name="connsiteY5" fmla="*/ 166623 h 333375"/>
              <a:gd name="connsiteX6" fmla="*/ 189610 w 379348"/>
              <a:gd name="connsiteY6" fmla="*/ 333375 h 333375"/>
              <a:gd name="connsiteX7" fmla="*/ 0 w 379348"/>
              <a:gd name="connsiteY7" fmla="*/ 166623 h 33337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379348" h="333375">
                <a:moveTo>
                  <a:pt x="0" y="166623"/>
                </a:moveTo>
                <a:lnTo>
                  <a:pt x="94741" y="166623"/>
                </a:lnTo>
                <a:lnTo>
                  <a:pt x="94741" y="0"/>
                </a:lnTo>
                <a:lnTo>
                  <a:pt x="284479" y="0"/>
                </a:lnTo>
                <a:lnTo>
                  <a:pt x="284479" y="166623"/>
                </a:lnTo>
                <a:lnTo>
                  <a:pt x="379348" y="166623"/>
                </a:lnTo>
                <a:lnTo>
                  <a:pt x="189610" y="333375"/>
                </a:lnTo>
                <a:lnTo>
                  <a:pt x="0" y="166623"/>
                </a:lnTo>
              </a:path>
            </a:pathLst>
          </a:custGeom>
          <a:solidFill>
            <a:srgbClr val="A6A6A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2236851" y="2894076"/>
            <a:ext cx="404748" cy="358775"/>
          </a:xfrm>
          <a:custGeom>
            <a:avLst/>
            <a:gdLst>
              <a:gd name="connsiteX0" fmla="*/ 12700 w 404748"/>
              <a:gd name="connsiteY0" fmla="*/ 179323 h 358775"/>
              <a:gd name="connsiteX1" fmla="*/ 107441 w 404748"/>
              <a:gd name="connsiteY1" fmla="*/ 179323 h 358775"/>
              <a:gd name="connsiteX2" fmla="*/ 107441 w 404748"/>
              <a:gd name="connsiteY2" fmla="*/ 12700 h 358775"/>
              <a:gd name="connsiteX3" fmla="*/ 297179 w 404748"/>
              <a:gd name="connsiteY3" fmla="*/ 12700 h 358775"/>
              <a:gd name="connsiteX4" fmla="*/ 297179 w 404748"/>
              <a:gd name="connsiteY4" fmla="*/ 179323 h 358775"/>
              <a:gd name="connsiteX5" fmla="*/ 392048 w 404748"/>
              <a:gd name="connsiteY5" fmla="*/ 179323 h 358775"/>
              <a:gd name="connsiteX6" fmla="*/ 202310 w 404748"/>
              <a:gd name="connsiteY6" fmla="*/ 346075 h 358775"/>
              <a:gd name="connsiteX7" fmla="*/ 12700 w 404748"/>
              <a:gd name="connsiteY7" fmla="*/ 179323 h 35877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404748" h="358775">
                <a:moveTo>
                  <a:pt x="12700" y="179323"/>
                </a:moveTo>
                <a:lnTo>
                  <a:pt x="107441" y="179323"/>
                </a:lnTo>
                <a:lnTo>
                  <a:pt x="107441" y="12700"/>
                </a:lnTo>
                <a:lnTo>
                  <a:pt x="297179" y="12700"/>
                </a:lnTo>
                <a:lnTo>
                  <a:pt x="297179" y="179323"/>
                </a:lnTo>
                <a:lnTo>
                  <a:pt x="392048" y="179323"/>
                </a:lnTo>
                <a:lnTo>
                  <a:pt x="202310" y="346075"/>
                </a:lnTo>
                <a:lnTo>
                  <a:pt x="12700" y="179323"/>
                </a:lnTo>
              </a:path>
            </a:pathLst>
          </a:custGeom>
          <a:solidFill>
            <a:srgbClr val="000000">
              <a:alpha val="0"/>
            </a:srgbClr>
          </a:solidFill>
          <a:ln w="25400">
            <a:solidFill>
              <a:srgbClr val="40404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51275" y="2906776"/>
            <a:ext cx="379476" cy="333375"/>
          </a:xfrm>
          <a:custGeom>
            <a:avLst/>
            <a:gdLst>
              <a:gd name="connsiteX0" fmla="*/ 0 w 379476"/>
              <a:gd name="connsiteY0" fmla="*/ 166623 h 333375"/>
              <a:gd name="connsiteX1" fmla="*/ 94869 w 379476"/>
              <a:gd name="connsiteY1" fmla="*/ 166623 h 333375"/>
              <a:gd name="connsiteX2" fmla="*/ 94869 w 379476"/>
              <a:gd name="connsiteY2" fmla="*/ 0 h 333375"/>
              <a:gd name="connsiteX3" fmla="*/ 284607 w 379476"/>
              <a:gd name="connsiteY3" fmla="*/ 0 h 333375"/>
              <a:gd name="connsiteX4" fmla="*/ 284607 w 379476"/>
              <a:gd name="connsiteY4" fmla="*/ 166623 h 333375"/>
              <a:gd name="connsiteX5" fmla="*/ 379476 w 379476"/>
              <a:gd name="connsiteY5" fmla="*/ 166623 h 333375"/>
              <a:gd name="connsiteX6" fmla="*/ 189738 w 379476"/>
              <a:gd name="connsiteY6" fmla="*/ 333375 h 333375"/>
              <a:gd name="connsiteX7" fmla="*/ 0 w 379476"/>
              <a:gd name="connsiteY7" fmla="*/ 166623 h 33337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379476" h="333375">
                <a:moveTo>
                  <a:pt x="0" y="166623"/>
                </a:moveTo>
                <a:lnTo>
                  <a:pt x="94869" y="166623"/>
                </a:lnTo>
                <a:lnTo>
                  <a:pt x="94869" y="0"/>
                </a:lnTo>
                <a:lnTo>
                  <a:pt x="284607" y="0"/>
                </a:lnTo>
                <a:lnTo>
                  <a:pt x="284607" y="166623"/>
                </a:lnTo>
                <a:lnTo>
                  <a:pt x="379476" y="166623"/>
                </a:lnTo>
                <a:lnTo>
                  <a:pt x="189738" y="333375"/>
                </a:lnTo>
                <a:lnTo>
                  <a:pt x="0" y="166623"/>
                </a:lnTo>
              </a:path>
            </a:pathLst>
          </a:custGeom>
          <a:solidFill>
            <a:srgbClr val="A6A6A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3838575" y="2894076"/>
            <a:ext cx="404876" cy="358775"/>
          </a:xfrm>
          <a:custGeom>
            <a:avLst/>
            <a:gdLst>
              <a:gd name="connsiteX0" fmla="*/ 12700 w 404876"/>
              <a:gd name="connsiteY0" fmla="*/ 179323 h 358775"/>
              <a:gd name="connsiteX1" fmla="*/ 107569 w 404876"/>
              <a:gd name="connsiteY1" fmla="*/ 179323 h 358775"/>
              <a:gd name="connsiteX2" fmla="*/ 107569 w 404876"/>
              <a:gd name="connsiteY2" fmla="*/ 12700 h 358775"/>
              <a:gd name="connsiteX3" fmla="*/ 297307 w 404876"/>
              <a:gd name="connsiteY3" fmla="*/ 12700 h 358775"/>
              <a:gd name="connsiteX4" fmla="*/ 297307 w 404876"/>
              <a:gd name="connsiteY4" fmla="*/ 179323 h 358775"/>
              <a:gd name="connsiteX5" fmla="*/ 392176 w 404876"/>
              <a:gd name="connsiteY5" fmla="*/ 179323 h 358775"/>
              <a:gd name="connsiteX6" fmla="*/ 202438 w 404876"/>
              <a:gd name="connsiteY6" fmla="*/ 346075 h 358775"/>
              <a:gd name="connsiteX7" fmla="*/ 12700 w 404876"/>
              <a:gd name="connsiteY7" fmla="*/ 179323 h 35877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404876" h="358775">
                <a:moveTo>
                  <a:pt x="12700" y="179323"/>
                </a:moveTo>
                <a:lnTo>
                  <a:pt x="107569" y="179323"/>
                </a:lnTo>
                <a:lnTo>
                  <a:pt x="107569" y="12700"/>
                </a:lnTo>
                <a:lnTo>
                  <a:pt x="297307" y="12700"/>
                </a:lnTo>
                <a:lnTo>
                  <a:pt x="297307" y="179323"/>
                </a:lnTo>
                <a:lnTo>
                  <a:pt x="392176" y="179323"/>
                </a:lnTo>
                <a:lnTo>
                  <a:pt x="202438" y="346075"/>
                </a:lnTo>
                <a:lnTo>
                  <a:pt x="12700" y="179323"/>
                </a:lnTo>
              </a:path>
            </a:pathLst>
          </a:custGeom>
          <a:solidFill>
            <a:srgbClr val="000000">
              <a:alpha val="0"/>
            </a:srgbClr>
          </a:solidFill>
          <a:ln w="25400">
            <a:solidFill>
              <a:srgbClr val="40404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6750050" y="2898775"/>
            <a:ext cx="379476" cy="333375"/>
          </a:xfrm>
          <a:custGeom>
            <a:avLst/>
            <a:gdLst>
              <a:gd name="connsiteX0" fmla="*/ 0 w 379476"/>
              <a:gd name="connsiteY0" fmla="*/ 166751 h 333375"/>
              <a:gd name="connsiteX1" fmla="*/ 94868 w 379476"/>
              <a:gd name="connsiteY1" fmla="*/ 166751 h 333375"/>
              <a:gd name="connsiteX2" fmla="*/ 94868 w 379476"/>
              <a:gd name="connsiteY2" fmla="*/ 0 h 333375"/>
              <a:gd name="connsiteX3" fmla="*/ 284606 w 379476"/>
              <a:gd name="connsiteY3" fmla="*/ 0 h 333375"/>
              <a:gd name="connsiteX4" fmla="*/ 284606 w 379476"/>
              <a:gd name="connsiteY4" fmla="*/ 166751 h 333375"/>
              <a:gd name="connsiteX5" fmla="*/ 379476 w 379476"/>
              <a:gd name="connsiteY5" fmla="*/ 166751 h 333375"/>
              <a:gd name="connsiteX6" fmla="*/ 189738 w 379476"/>
              <a:gd name="connsiteY6" fmla="*/ 333375 h 333375"/>
              <a:gd name="connsiteX7" fmla="*/ 0 w 379476"/>
              <a:gd name="connsiteY7" fmla="*/ 166751 h 33337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379476" h="333375">
                <a:moveTo>
                  <a:pt x="0" y="166751"/>
                </a:moveTo>
                <a:lnTo>
                  <a:pt x="94868" y="166751"/>
                </a:lnTo>
                <a:lnTo>
                  <a:pt x="94868" y="0"/>
                </a:lnTo>
                <a:lnTo>
                  <a:pt x="284606" y="0"/>
                </a:lnTo>
                <a:lnTo>
                  <a:pt x="284606" y="166751"/>
                </a:lnTo>
                <a:lnTo>
                  <a:pt x="379476" y="166751"/>
                </a:lnTo>
                <a:lnTo>
                  <a:pt x="189738" y="333375"/>
                </a:lnTo>
                <a:lnTo>
                  <a:pt x="0" y="166751"/>
                </a:lnTo>
              </a:path>
            </a:pathLst>
          </a:custGeom>
          <a:solidFill>
            <a:srgbClr val="A6A6A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6737350" y="2886075"/>
            <a:ext cx="404876" cy="358775"/>
          </a:xfrm>
          <a:custGeom>
            <a:avLst/>
            <a:gdLst>
              <a:gd name="connsiteX0" fmla="*/ 12700 w 404876"/>
              <a:gd name="connsiteY0" fmla="*/ 179451 h 358775"/>
              <a:gd name="connsiteX1" fmla="*/ 107568 w 404876"/>
              <a:gd name="connsiteY1" fmla="*/ 179451 h 358775"/>
              <a:gd name="connsiteX2" fmla="*/ 107568 w 404876"/>
              <a:gd name="connsiteY2" fmla="*/ 12700 h 358775"/>
              <a:gd name="connsiteX3" fmla="*/ 297306 w 404876"/>
              <a:gd name="connsiteY3" fmla="*/ 12700 h 358775"/>
              <a:gd name="connsiteX4" fmla="*/ 297306 w 404876"/>
              <a:gd name="connsiteY4" fmla="*/ 179451 h 358775"/>
              <a:gd name="connsiteX5" fmla="*/ 392176 w 404876"/>
              <a:gd name="connsiteY5" fmla="*/ 179451 h 358775"/>
              <a:gd name="connsiteX6" fmla="*/ 202438 w 404876"/>
              <a:gd name="connsiteY6" fmla="*/ 346075 h 358775"/>
              <a:gd name="connsiteX7" fmla="*/ 12700 w 404876"/>
              <a:gd name="connsiteY7" fmla="*/ 179451 h 35877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404876" h="358775">
                <a:moveTo>
                  <a:pt x="12700" y="179451"/>
                </a:moveTo>
                <a:lnTo>
                  <a:pt x="107568" y="179451"/>
                </a:lnTo>
                <a:lnTo>
                  <a:pt x="107568" y="12700"/>
                </a:lnTo>
                <a:lnTo>
                  <a:pt x="297306" y="12700"/>
                </a:lnTo>
                <a:lnTo>
                  <a:pt x="297306" y="179451"/>
                </a:lnTo>
                <a:lnTo>
                  <a:pt x="392176" y="179451"/>
                </a:lnTo>
                <a:lnTo>
                  <a:pt x="202438" y="346075"/>
                </a:lnTo>
                <a:lnTo>
                  <a:pt x="12700" y="179451"/>
                </a:lnTo>
              </a:path>
            </a:pathLst>
          </a:custGeom>
          <a:solidFill>
            <a:srgbClr val="000000">
              <a:alpha val="0"/>
            </a:srgbClr>
          </a:solidFill>
          <a:ln w="25400">
            <a:solidFill>
              <a:srgbClr val="40404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79425" y="5200650"/>
            <a:ext cx="8212201" cy="22225"/>
          </a:xfrm>
          <a:custGeom>
            <a:avLst/>
            <a:gdLst>
              <a:gd name="connsiteX0" fmla="*/ 6350 w 8212201"/>
              <a:gd name="connsiteY0" fmla="*/ 6350 h 22225"/>
              <a:gd name="connsiteX1" fmla="*/ 8205851 w 8212201"/>
              <a:gd name="connsiteY1" fmla="*/ 6350 h 22225"/>
            </a:gdLst>
            <a:ahLst/>
            <a:cxnLst>
              <a:cxn ang="0">
                <a:pos x="connsiteX0" y="connsiteY0"/>
              </a:cxn>
              <a:cxn ang="1">
                <a:pos x="connsiteX1" y="connsiteY1"/>
              </a:cxn>
            </a:cxnLst>
            <a:rect l="l" t="t" r="r" b="b"/>
            <a:pathLst>
              <a:path w="8212201" h="22225">
                <a:moveTo>
                  <a:pt x="6350" y="6350"/>
                </a:moveTo>
                <a:lnTo>
                  <a:pt x="8205851"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540702" y="6211696"/>
            <a:ext cx="577595" cy="15113"/>
          </a:xfrm>
          <a:custGeom>
            <a:avLst/>
            <a:gdLst>
              <a:gd name="connsiteX0" fmla="*/ 0 w 577595"/>
              <a:gd name="connsiteY0" fmla="*/ 0 h 15113"/>
              <a:gd name="connsiteX1" fmla="*/ 288798 w 577595"/>
              <a:gd name="connsiteY1" fmla="*/ 0 h 15113"/>
              <a:gd name="connsiteX2" fmla="*/ 577595 w 577595"/>
              <a:gd name="connsiteY2" fmla="*/ 0 h 15113"/>
              <a:gd name="connsiteX3" fmla="*/ 577595 w 577595"/>
              <a:gd name="connsiteY3" fmla="*/ 15113 h 15113"/>
              <a:gd name="connsiteX4" fmla="*/ 288798 w 577595"/>
              <a:gd name="connsiteY4" fmla="*/ 15113 h 15113"/>
              <a:gd name="connsiteX5" fmla="*/ 0 w 577595"/>
              <a:gd name="connsiteY5" fmla="*/ 15113 h 15113"/>
              <a:gd name="connsiteX6" fmla="*/ 0 w 577595"/>
              <a:gd name="connsiteY6" fmla="*/ 0 h 1511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577595" h="15113">
                <a:moveTo>
                  <a:pt x="0" y="0"/>
                </a:moveTo>
                <a:lnTo>
                  <a:pt x="288798" y="0"/>
                </a:lnTo>
                <a:lnTo>
                  <a:pt x="577595" y="0"/>
                </a:lnTo>
                <a:lnTo>
                  <a:pt x="577595" y="15113"/>
                </a:lnTo>
                <a:lnTo>
                  <a:pt x="288798" y="15113"/>
                </a:lnTo>
                <a:lnTo>
                  <a:pt x="0" y="15113"/>
                </a:lnTo>
                <a:lnTo>
                  <a:pt x="0" y="0"/>
                </a:lnTo>
              </a:path>
            </a:pathLst>
          </a:custGeom>
          <a:solidFill>
            <a:srgbClr val="58585A">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488950" y="5830951"/>
            <a:ext cx="8202676" cy="22225"/>
          </a:xfrm>
          <a:custGeom>
            <a:avLst/>
            <a:gdLst>
              <a:gd name="connsiteX0" fmla="*/ 6350 w 8202676"/>
              <a:gd name="connsiteY0" fmla="*/ 6350 h 22225"/>
              <a:gd name="connsiteX1" fmla="*/ 8196326 w 8202676"/>
              <a:gd name="connsiteY1" fmla="*/ 6350 h 22225"/>
            </a:gdLst>
            <a:ahLst/>
            <a:cxnLst>
              <a:cxn ang="0">
                <a:pos x="connsiteX0" y="connsiteY0"/>
              </a:cxn>
              <a:cxn ang="1">
                <a:pos x="connsiteX1" y="connsiteY1"/>
              </a:cxn>
            </a:cxnLst>
            <a:rect l="l" t="t" r="r" b="b"/>
            <a:pathLst>
              <a:path w="8202676" h="22225">
                <a:moveTo>
                  <a:pt x="6350" y="6350"/>
                </a:moveTo>
                <a:lnTo>
                  <a:pt x="8196326"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3189351" y="4459351"/>
            <a:ext cx="22225" cy="2874898"/>
          </a:xfrm>
          <a:custGeom>
            <a:avLst/>
            <a:gdLst>
              <a:gd name="connsiteX0" fmla="*/ 6350 w 22225"/>
              <a:gd name="connsiteY0" fmla="*/ 6350 h 2874898"/>
              <a:gd name="connsiteX1" fmla="*/ 6350 w 22225"/>
              <a:gd name="connsiteY1" fmla="*/ 2868548 h 2874898"/>
            </a:gdLst>
            <a:ahLst/>
            <a:cxnLst>
              <a:cxn ang="0">
                <a:pos x="connsiteX0" y="connsiteY0"/>
              </a:cxn>
              <a:cxn ang="1">
                <a:pos x="connsiteX1" y="connsiteY1"/>
              </a:cxn>
            </a:cxnLst>
            <a:rect l="l" t="t" r="r" b="b"/>
            <a:pathLst>
              <a:path w="22225" h="2874898">
                <a:moveTo>
                  <a:pt x="6350" y="6350"/>
                </a:moveTo>
                <a:lnTo>
                  <a:pt x="6350" y="2868548"/>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Freeform 3"/>
          <p:cNvSpPr/>
          <p:nvPr/>
        </p:nvSpPr>
        <p:spPr>
          <a:xfrm>
            <a:off x="4673600" y="4460875"/>
            <a:ext cx="22225" cy="2873375"/>
          </a:xfrm>
          <a:custGeom>
            <a:avLst/>
            <a:gdLst>
              <a:gd name="connsiteX0" fmla="*/ 6350 w 22225"/>
              <a:gd name="connsiteY0" fmla="*/ 6350 h 2873375"/>
              <a:gd name="connsiteX1" fmla="*/ 6350 w 22225"/>
              <a:gd name="connsiteY1" fmla="*/ 2867025 h 2873375"/>
            </a:gdLst>
            <a:ahLst/>
            <a:cxnLst>
              <a:cxn ang="0">
                <a:pos x="connsiteX0" y="connsiteY0"/>
              </a:cxn>
              <a:cxn ang="1">
                <a:pos x="connsiteX1" y="connsiteY1"/>
              </a:cxn>
            </a:cxnLst>
            <a:rect l="l" t="t" r="r" b="b"/>
            <a:pathLst>
              <a:path w="22225" h="2873375">
                <a:moveTo>
                  <a:pt x="6350" y="6350"/>
                </a:moveTo>
                <a:lnTo>
                  <a:pt x="6350" y="2867025"/>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Freeform 3"/>
          <p:cNvSpPr/>
          <p:nvPr/>
        </p:nvSpPr>
        <p:spPr>
          <a:xfrm>
            <a:off x="550227" y="4752721"/>
            <a:ext cx="949515" cy="15240"/>
          </a:xfrm>
          <a:custGeom>
            <a:avLst/>
            <a:gdLst>
              <a:gd name="connsiteX0" fmla="*/ 0 w 949515"/>
              <a:gd name="connsiteY0" fmla="*/ 0 h 15240"/>
              <a:gd name="connsiteX1" fmla="*/ 237362 w 949515"/>
              <a:gd name="connsiteY1" fmla="*/ 0 h 15240"/>
              <a:gd name="connsiteX2" fmla="*/ 474726 w 949515"/>
              <a:gd name="connsiteY2" fmla="*/ 0 h 15240"/>
              <a:gd name="connsiteX3" fmla="*/ 712088 w 949515"/>
              <a:gd name="connsiteY3" fmla="*/ 0 h 15240"/>
              <a:gd name="connsiteX4" fmla="*/ 949515 w 949515"/>
              <a:gd name="connsiteY4" fmla="*/ 0 h 15240"/>
              <a:gd name="connsiteX5" fmla="*/ 949515 w 949515"/>
              <a:gd name="connsiteY5" fmla="*/ 15239 h 15240"/>
              <a:gd name="connsiteX6" fmla="*/ 712088 w 949515"/>
              <a:gd name="connsiteY6" fmla="*/ 15239 h 15240"/>
              <a:gd name="connsiteX7" fmla="*/ 474726 w 949515"/>
              <a:gd name="connsiteY7" fmla="*/ 15239 h 15240"/>
              <a:gd name="connsiteX8" fmla="*/ 237362 w 949515"/>
              <a:gd name="connsiteY8" fmla="*/ 15239 h 15240"/>
              <a:gd name="connsiteX9" fmla="*/ 0 w 949515"/>
              <a:gd name="connsiteY9" fmla="*/ 15239 h 15240"/>
              <a:gd name="connsiteX10" fmla="*/ 0 w 949515"/>
              <a:gd name="connsiteY10" fmla="*/ 0 h 152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949515" h="15240">
                <a:moveTo>
                  <a:pt x="0" y="0"/>
                </a:moveTo>
                <a:lnTo>
                  <a:pt x="237362" y="0"/>
                </a:lnTo>
                <a:lnTo>
                  <a:pt x="474726" y="0"/>
                </a:lnTo>
                <a:lnTo>
                  <a:pt x="712088" y="0"/>
                </a:lnTo>
                <a:lnTo>
                  <a:pt x="949515" y="0"/>
                </a:lnTo>
                <a:lnTo>
                  <a:pt x="949515" y="15239"/>
                </a:lnTo>
                <a:lnTo>
                  <a:pt x="712088" y="15239"/>
                </a:lnTo>
                <a:lnTo>
                  <a:pt x="474726" y="15239"/>
                </a:lnTo>
                <a:lnTo>
                  <a:pt x="237362" y="15239"/>
                </a:lnTo>
                <a:lnTo>
                  <a:pt x="0" y="15239"/>
                </a:lnTo>
                <a:lnTo>
                  <a:pt x="0" y="0"/>
                </a:lnTo>
              </a:path>
            </a:pathLst>
          </a:custGeom>
          <a:solidFill>
            <a:srgbClr val="454544">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1659001" y="4433951"/>
            <a:ext cx="22225" cy="2900298"/>
          </a:xfrm>
          <a:custGeom>
            <a:avLst/>
            <a:gdLst>
              <a:gd name="connsiteX0" fmla="*/ 6350 w 22225"/>
              <a:gd name="connsiteY0" fmla="*/ 6350 h 2900298"/>
              <a:gd name="connsiteX1" fmla="*/ 6350 w 22225"/>
              <a:gd name="connsiteY1" fmla="*/ 2893948 h 2900298"/>
            </a:gdLst>
            <a:ahLst/>
            <a:cxnLst>
              <a:cxn ang="0">
                <a:pos x="connsiteX0" y="connsiteY0"/>
              </a:cxn>
              <a:cxn ang="1">
                <a:pos x="connsiteX1" y="connsiteY1"/>
              </a:cxn>
            </a:cxnLst>
            <a:rect l="l" t="t" r="r" b="b"/>
            <a:pathLst>
              <a:path w="22225" h="2900298">
                <a:moveTo>
                  <a:pt x="6350" y="6350"/>
                </a:moveTo>
                <a:lnTo>
                  <a:pt x="6350" y="2893948"/>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6203950" y="4446523"/>
            <a:ext cx="22225" cy="2873438"/>
          </a:xfrm>
          <a:custGeom>
            <a:avLst/>
            <a:gdLst>
              <a:gd name="connsiteX0" fmla="*/ 6350 w 22225"/>
              <a:gd name="connsiteY0" fmla="*/ 6350 h 2873438"/>
              <a:gd name="connsiteX1" fmla="*/ 6350 w 22225"/>
              <a:gd name="connsiteY1" fmla="*/ 2867088 h 2873438"/>
            </a:gdLst>
            <a:ahLst/>
            <a:cxnLst>
              <a:cxn ang="0">
                <a:pos x="connsiteX0" y="connsiteY0"/>
              </a:cxn>
              <a:cxn ang="1">
                <a:pos x="connsiteX1" y="connsiteY1"/>
              </a:cxn>
            </a:cxnLst>
            <a:rect l="l" t="t" r="r" b="b"/>
            <a:pathLst>
              <a:path w="22225" h="2873438">
                <a:moveTo>
                  <a:pt x="6350" y="6350"/>
                </a:moveTo>
                <a:lnTo>
                  <a:pt x="6350" y="2867088"/>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Freeform 3"/>
          <p:cNvSpPr/>
          <p:nvPr/>
        </p:nvSpPr>
        <p:spPr>
          <a:xfrm>
            <a:off x="5335651" y="2906776"/>
            <a:ext cx="379348" cy="333375"/>
          </a:xfrm>
          <a:custGeom>
            <a:avLst/>
            <a:gdLst>
              <a:gd name="connsiteX0" fmla="*/ 0 w 379348"/>
              <a:gd name="connsiteY0" fmla="*/ 166623 h 333375"/>
              <a:gd name="connsiteX1" fmla="*/ 94741 w 379348"/>
              <a:gd name="connsiteY1" fmla="*/ 166623 h 333375"/>
              <a:gd name="connsiteX2" fmla="*/ 94741 w 379348"/>
              <a:gd name="connsiteY2" fmla="*/ 0 h 333375"/>
              <a:gd name="connsiteX3" fmla="*/ 284479 w 379348"/>
              <a:gd name="connsiteY3" fmla="*/ 0 h 333375"/>
              <a:gd name="connsiteX4" fmla="*/ 284479 w 379348"/>
              <a:gd name="connsiteY4" fmla="*/ 166623 h 333375"/>
              <a:gd name="connsiteX5" fmla="*/ 379348 w 379348"/>
              <a:gd name="connsiteY5" fmla="*/ 166623 h 333375"/>
              <a:gd name="connsiteX6" fmla="*/ 189610 w 379348"/>
              <a:gd name="connsiteY6" fmla="*/ 333375 h 333375"/>
              <a:gd name="connsiteX7" fmla="*/ 0 w 379348"/>
              <a:gd name="connsiteY7" fmla="*/ 166623 h 33337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379348" h="333375">
                <a:moveTo>
                  <a:pt x="0" y="166623"/>
                </a:moveTo>
                <a:lnTo>
                  <a:pt x="94741" y="166623"/>
                </a:lnTo>
                <a:lnTo>
                  <a:pt x="94741" y="0"/>
                </a:lnTo>
                <a:lnTo>
                  <a:pt x="284479" y="0"/>
                </a:lnTo>
                <a:lnTo>
                  <a:pt x="284479" y="166623"/>
                </a:lnTo>
                <a:lnTo>
                  <a:pt x="379348" y="166623"/>
                </a:lnTo>
                <a:lnTo>
                  <a:pt x="189610" y="333375"/>
                </a:lnTo>
                <a:lnTo>
                  <a:pt x="0" y="166623"/>
                </a:lnTo>
              </a:path>
            </a:pathLst>
          </a:custGeom>
          <a:solidFill>
            <a:srgbClr val="A6A6A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5322951" y="2894076"/>
            <a:ext cx="404748" cy="358775"/>
          </a:xfrm>
          <a:custGeom>
            <a:avLst/>
            <a:gdLst>
              <a:gd name="connsiteX0" fmla="*/ 12700 w 404748"/>
              <a:gd name="connsiteY0" fmla="*/ 179323 h 358775"/>
              <a:gd name="connsiteX1" fmla="*/ 107441 w 404748"/>
              <a:gd name="connsiteY1" fmla="*/ 179323 h 358775"/>
              <a:gd name="connsiteX2" fmla="*/ 107441 w 404748"/>
              <a:gd name="connsiteY2" fmla="*/ 12700 h 358775"/>
              <a:gd name="connsiteX3" fmla="*/ 297179 w 404748"/>
              <a:gd name="connsiteY3" fmla="*/ 12700 h 358775"/>
              <a:gd name="connsiteX4" fmla="*/ 297179 w 404748"/>
              <a:gd name="connsiteY4" fmla="*/ 179323 h 358775"/>
              <a:gd name="connsiteX5" fmla="*/ 392048 w 404748"/>
              <a:gd name="connsiteY5" fmla="*/ 179323 h 358775"/>
              <a:gd name="connsiteX6" fmla="*/ 202310 w 404748"/>
              <a:gd name="connsiteY6" fmla="*/ 346075 h 358775"/>
              <a:gd name="connsiteX7" fmla="*/ 12700 w 404748"/>
              <a:gd name="connsiteY7" fmla="*/ 179323 h 35877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404748" h="358775">
                <a:moveTo>
                  <a:pt x="12700" y="179323"/>
                </a:moveTo>
                <a:lnTo>
                  <a:pt x="107441" y="179323"/>
                </a:lnTo>
                <a:lnTo>
                  <a:pt x="107441" y="12700"/>
                </a:lnTo>
                <a:lnTo>
                  <a:pt x="297179" y="12700"/>
                </a:lnTo>
                <a:lnTo>
                  <a:pt x="297179" y="179323"/>
                </a:lnTo>
                <a:lnTo>
                  <a:pt x="392048" y="179323"/>
                </a:lnTo>
                <a:lnTo>
                  <a:pt x="202310" y="346075"/>
                </a:lnTo>
                <a:lnTo>
                  <a:pt x="12700" y="179323"/>
                </a:lnTo>
              </a:path>
            </a:pathLst>
          </a:custGeom>
          <a:solidFill>
            <a:srgbClr val="000000">
              <a:alpha val="0"/>
            </a:srgbClr>
          </a:solidFill>
          <a:ln w="25400">
            <a:solidFill>
              <a:srgbClr val="40404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7643876" y="4449826"/>
            <a:ext cx="22225" cy="2873311"/>
          </a:xfrm>
          <a:custGeom>
            <a:avLst/>
            <a:gdLst>
              <a:gd name="connsiteX0" fmla="*/ 6350 w 22225"/>
              <a:gd name="connsiteY0" fmla="*/ 6350 h 2873311"/>
              <a:gd name="connsiteX1" fmla="*/ 6350 w 22225"/>
              <a:gd name="connsiteY1" fmla="*/ 2866961 h 2873311"/>
            </a:gdLst>
            <a:ahLst/>
            <a:cxnLst>
              <a:cxn ang="0">
                <a:pos x="connsiteX0" y="connsiteY0"/>
              </a:cxn>
              <a:cxn ang="1">
                <a:pos x="connsiteX1" y="connsiteY1"/>
              </a:cxn>
            </a:cxnLst>
            <a:rect l="l" t="t" r="r" b="b"/>
            <a:pathLst>
              <a:path w="22225" h="2873311">
                <a:moveTo>
                  <a:pt x="6350" y="6350"/>
                </a:moveTo>
                <a:lnTo>
                  <a:pt x="6350" y="2866961"/>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Freeform 3"/>
          <p:cNvSpPr/>
          <p:nvPr/>
        </p:nvSpPr>
        <p:spPr>
          <a:xfrm>
            <a:off x="8145526" y="2906776"/>
            <a:ext cx="379348" cy="333375"/>
          </a:xfrm>
          <a:custGeom>
            <a:avLst/>
            <a:gdLst>
              <a:gd name="connsiteX0" fmla="*/ 0 w 379348"/>
              <a:gd name="connsiteY0" fmla="*/ 166623 h 333375"/>
              <a:gd name="connsiteX1" fmla="*/ 94742 w 379348"/>
              <a:gd name="connsiteY1" fmla="*/ 166623 h 333375"/>
              <a:gd name="connsiteX2" fmla="*/ 94742 w 379348"/>
              <a:gd name="connsiteY2" fmla="*/ 0 h 333375"/>
              <a:gd name="connsiteX3" fmla="*/ 284480 w 379348"/>
              <a:gd name="connsiteY3" fmla="*/ 0 h 333375"/>
              <a:gd name="connsiteX4" fmla="*/ 284480 w 379348"/>
              <a:gd name="connsiteY4" fmla="*/ 166623 h 333375"/>
              <a:gd name="connsiteX5" fmla="*/ 379348 w 379348"/>
              <a:gd name="connsiteY5" fmla="*/ 166623 h 333375"/>
              <a:gd name="connsiteX6" fmla="*/ 189610 w 379348"/>
              <a:gd name="connsiteY6" fmla="*/ 333375 h 333375"/>
              <a:gd name="connsiteX7" fmla="*/ 0 w 379348"/>
              <a:gd name="connsiteY7" fmla="*/ 166623 h 33337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379348" h="333375">
                <a:moveTo>
                  <a:pt x="0" y="166623"/>
                </a:moveTo>
                <a:lnTo>
                  <a:pt x="94742" y="166623"/>
                </a:lnTo>
                <a:lnTo>
                  <a:pt x="94742" y="0"/>
                </a:lnTo>
                <a:lnTo>
                  <a:pt x="284480" y="0"/>
                </a:lnTo>
                <a:lnTo>
                  <a:pt x="284480" y="166623"/>
                </a:lnTo>
                <a:lnTo>
                  <a:pt x="379348" y="166623"/>
                </a:lnTo>
                <a:lnTo>
                  <a:pt x="189610" y="333375"/>
                </a:lnTo>
                <a:lnTo>
                  <a:pt x="0" y="166623"/>
                </a:lnTo>
              </a:path>
            </a:pathLst>
          </a:custGeom>
          <a:solidFill>
            <a:srgbClr val="A6A6A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8132826" y="2894076"/>
            <a:ext cx="404748" cy="358775"/>
          </a:xfrm>
          <a:custGeom>
            <a:avLst/>
            <a:gdLst>
              <a:gd name="connsiteX0" fmla="*/ 12700 w 404748"/>
              <a:gd name="connsiteY0" fmla="*/ 179323 h 358775"/>
              <a:gd name="connsiteX1" fmla="*/ 107442 w 404748"/>
              <a:gd name="connsiteY1" fmla="*/ 179323 h 358775"/>
              <a:gd name="connsiteX2" fmla="*/ 107442 w 404748"/>
              <a:gd name="connsiteY2" fmla="*/ 12700 h 358775"/>
              <a:gd name="connsiteX3" fmla="*/ 297180 w 404748"/>
              <a:gd name="connsiteY3" fmla="*/ 12700 h 358775"/>
              <a:gd name="connsiteX4" fmla="*/ 297180 w 404748"/>
              <a:gd name="connsiteY4" fmla="*/ 179323 h 358775"/>
              <a:gd name="connsiteX5" fmla="*/ 392048 w 404748"/>
              <a:gd name="connsiteY5" fmla="*/ 179323 h 358775"/>
              <a:gd name="connsiteX6" fmla="*/ 202310 w 404748"/>
              <a:gd name="connsiteY6" fmla="*/ 346075 h 358775"/>
              <a:gd name="connsiteX7" fmla="*/ 12700 w 404748"/>
              <a:gd name="connsiteY7" fmla="*/ 179323 h 35877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404748" h="358775">
                <a:moveTo>
                  <a:pt x="12700" y="179323"/>
                </a:moveTo>
                <a:lnTo>
                  <a:pt x="107442" y="179323"/>
                </a:lnTo>
                <a:lnTo>
                  <a:pt x="107442" y="12700"/>
                </a:lnTo>
                <a:lnTo>
                  <a:pt x="297180" y="12700"/>
                </a:lnTo>
                <a:lnTo>
                  <a:pt x="297180" y="179323"/>
                </a:lnTo>
                <a:lnTo>
                  <a:pt x="392048" y="179323"/>
                </a:lnTo>
                <a:lnTo>
                  <a:pt x="202310" y="346075"/>
                </a:lnTo>
                <a:lnTo>
                  <a:pt x="12700" y="179323"/>
                </a:lnTo>
              </a:path>
            </a:pathLst>
          </a:custGeom>
          <a:solidFill>
            <a:srgbClr val="000000">
              <a:alpha val="0"/>
            </a:srgbClr>
          </a:solidFill>
          <a:ln w="25400">
            <a:solidFill>
              <a:srgbClr val="40404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1752600" y="3543300"/>
            <a:ext cx="1358900" cy="660400"/>
          </a:xfrm>
          <a:prstGeom prst="rect">
            <a:avLst/>
          </a:prstGeom>
          <a:noFill/>
        </p:spPr>
      </p:pic>
      <p:pic>
        <p:nvPicPr>
          <p:cNvPr id="25" name="Picture 3"/>
          <p:cNvPicPr>
            <a:picLocks noChangeAspect="1" noChangeArrowheads="1"/>
          </p:cNvPicPr>
          <p:nvPr/>
        </p:nvPicPr>
        <p:blipFill>
          <a:blip r:embed="rId3" cstate="print"/>
          <a:srcRect/>
          <a:stretch>
            <a:fillRect/>
          </a:stretch>
        </p:blipFill>
        <p:spPr bwMode="auto">
          <a:xfrm>
            <a:off x="1930400" y="5499100"/>
            <a:ext cx="876300" cy="266700"/>
          </a:xfrm>
          <a:prstGeom prst="rect">
            <a:avLst/>
          </a:prstGeom>
          <a:noFill/>
        </p:spPr>
      </p:pic>
      <p:pic>
        <p:nvPicPr>
          <p:cNvPr id="26" name="Picture 3"/>
          <p:cNvPicPr>
            <a:picLocks noChangeAspect="1" noChangeArrowheads="1"/>
          </p:cNvPicPr>
          <p:nvPr/>
        </p:nvPicPr>
        <p:blipFill>
          <a:blip r:embed="rId4" cstate="print"/>
          <a:srcRect/>
          <a:stretch>
            <a:fillRect/>
          </a:stretch>
        </p:blipFill>
        <p:spPr bwMode="auto">
          <a:xfrm>
            <a:off x="4584700" y="2260600"/>
            <a:ext cx="1892300" cy="406400"/>
          </a:xfrm>
          <a:prstGeom prst="rect">
            <a:avLst/>
          </a:prstGeom>
          <a:noFill/>
        </p:spPr>
      </p:pic>
      <p:pic>
        <p:nvPicPr>
          <p:cNvPr id="27" name="Picture 3"/>
          <p:cNvPicPr>
            <a:picLocks noChangeAspect="1" noChangeArrowheads="1"/>
          </p:cNvPicPr>
          <p:nvPr/>
        </p:nvPicPr>
        <p:blipFill>
          <a:blip r:embed="rId5" cstate="print"/>
          <a:srcRect/>
          <a:stretch>
            <a:fillRect/>
          </a:stretch>
        </p:blipFill>
        <p:spPr bwMode="auto">
          <a:xfrm>
            <a:off x="3276600" y="3543300"/>
            <a:ext cx="1358900" cy="660400"/>
          </a:xfrm>
          <a:prstGeom prst="rect">
            <a:avLst/>
          </a:prstGeom>
          <a:noFill/>
        </p:spPr>
      </p:pic>
      <p:pic>
        <p:nvPicPr>
          <p:cNvPr id="28" name="Picture 3"/>
          <p:cNvPicPr>
            <a:picLocks noChangeAspect="1" noChangeArrowheads="1"/>
          </p:cNvPicPr>
          <p:nvPr/>
        </p:nvPicPr>
        <p:blipFill>
          <a:blip r:embed="rId6" cstate="print"/>
          <a:srcRect/>
          <a:stretch>
            <a:fillRect/>
          </a:stretch>
        </p:blipFill>
        <p:spPr bwMode="auto">
          <a:xfrm>
            <a:off x="4762500" y="3543300"/>
            <a:ext cx="1358900" cy="660400"/>
          </a:xfrm>
          <a:prstGeom prst="rect">
            <a:avLst/>
          </a:prstGeom>
          <a:noFill/>
        </p:spPr>
      </p:pic>
      <p:pic>
        <p:nvPicPr>
          <p:cNvPr id="29" name="Picture 3"/>
          <p:cNvPicPr>
            <a:picLocks noChangeAspect="1" noChangeArrowheads="1"/>
          </p:cNvPicPr>
          <p:nvPr/>
        </p:nvPicPr>
        <p:blipFill>
          <a:blip r:embed="rId7" cstate="print"/>
          <a:srcRect/>
          <a:stretch>
            <a:fillRect/>
          </a:stretch>
        </p:blipFill>
        <p:spPr bwMode="auto">
          <a:xfrm>
            <a:off x="6248400" y="3543300"/>
            <a:ext cx="1358900" cy="660400"/>
          </a:xfrm>
          <a:prstGeom prst="rect">
            <a:avLst/>
          </a:prstGeom>
          <a:noFill/>
        </p:spPr>
      </p:pic>
      <p:pic>
        <p:nvPicPr>
          <p:cNvPr id="30" name="Picture 3"/>
          <p:cNvPicPr>
            <a:picLocks noChangeAspect="1" noChangeArrowheads="1"/>
          </p:cNvPicPr>
          <p:nvPr/>
        </p:nvPicPr>
        <p:blipFill>
          <a:blip r:embed="rId8" cstate="print"/>
          <a:srcRect/>
          <a:stretch>
            <a:fillRect/>
          </a:stretch>
        </p:blipFill>
        <p:spPr bwMode="auto">
          <a:xfrm>
            <a:off x="3429000" y="5321300"/>
            <a:ext cx="812800" cy="482600"/>
          </a:xfrm>
          <a:prstGeom prst="rect">
            <a:avLst/>
          </a:prstGeom>
          <a:noFill/>
        </p:spPr>
      </p:pic>
      <p:pic>
        <p:nvPicPr>
          <p:cNvPr id="31" name="Picture 3"/>
          <p:cNvPicPr>
            <a:picLocks noChangeAspect="1" noChangeArrowheads="1"/>
          </p:cNvPicPr>
          <p:nvPr/>
        </p:nvPicPr>
        <p:blipFill>
          <a:blip r:embed="rId9" cstate="print"/>
          <a:srcRect/>
          <a:stretch>
            <a:fillRect/>
          </a:stretch>
        </p:blipFill>
        <p:spPr bwMode="auto">
          <a:xfrm>
            <a:off x="4940300" y="5486400"/>
            <a:ext cx="876300" cy="266700"/>
          </a:xfrm>
          <a:prstGeom prst="rect">
            <a:avLst/>
          </a:prstGeom>
          <a:noFill/>
        </p:spPr>
      </p:pic>
      <p:pic>
        <p:nvPicPr>
          <p:cNvPr id="1024" name="Picture 3"/>
          <p:cNvPicPr>
            <a:picLocks noChangeAspect="1" noChangeArrowheads="1"/>
          </p:cNvPicPr>
          <p:nvPr/>
        </p:nvPicPr>
        <p:blipFill>
          <a:blip r:embed="rId10" cstate="print"/>
          <a:srcRect/>
          <a:stretch>
            <a:fillRect/>
          </a:stretch>
        </p:blipFill>
        <p:spPr bwMode="auto">
          <a:xfrm>
            <a:off x="6515100" y="5486400"/>
            <a:ext cx="876300" cy="266700"/>
          </a:xfrm>
          <a:prstGeom prst="rect">
            <a:avLst/>
          </a:prstGeom>
          <a:noFill/>
        </p:spPr>
      </p:pic>
      <p:pic>
        <p:nvPicPr>
          <p:cNvPr id="1025" name="Picture 3"/>
          <p:cNvPicPr>
            <a:picLocks noChangeAspect="1" noChangeArrowheads="1"/>
          </p:cNvPicPr>
          <p:nvPr/>
        </p:nvPicPr>
        <p:blipFill>
          <a:blip r:embed="rId11" cstate="print"/>
          <a:srcRect/>
          <a:stretch>
            <a:fillRect/>
          </a:stretch>
        </p:blipFill>
        <p:spPr bwMode="auto">
          <a:xfrm>
            <a:off x="8318500" y="622300"/>
            <a:ext cx="1308100" cy="279400"/>
          </a:xfrm>
          <a:prstGeom prst="rect">
            <a:avLst/>
          </a:prstGeom>
          <a:noFill/>
        </p:spPr>
      </p:pic>
      <p:pic>
        <p:nvPicPr>
          <p:cNvPr id="1026" name="Picture 3"/>
          <p:cNvPicPr>
            <a:picLocks noChangeAspect="1" noChangeArrowheads="1"/>
          </p:cNvPicPr>
          <p:nvPr/>
        </p:nvPicPr>
        <p:blipFill>
          <a:blip r:embed="rId12" cstate="print"/>
          <a:srcRect/>
          <a:stretch>
            <a:fillRect/>
          </a:stretch>
        </p:blipFill>
        <p:spPr bwMode="auto">
          <a:xfrm>
            <a:off x="7734300" y="3543300"/>
            <a:ext cx="1358900" cy="660400"/>
          </a:xfrm>
          <a:prstGeom prst="rect">
            <a:avLst/>
          </a:prstGeom>
          <a:noFill/>
        </p:spPr>
      </p:pic>
      <p:pic>
        <p:nvPicPr>
          <p:cNvPr id="1028" name="Picture 3"/>
          <p:cNvPicPr>
            <a:picLocks noChangeAspect="1" noChangeArrowheads="1"/>
          </p:cNvPicPr>
          <p:nvPr/>
        </p:nvPicPr>
        <p:blipFill>
          <a:blip r:embed="rId13" cstate="print"/>
          <a:srcRect/>
          <a:stretch>
            <a:fillRect/>
          </a:stretch>
        </p:blipFill>
        <p:spPr bwMode="auto">
          <a:xfrm>
            <a:off x="7912100" y="5473700"/>
            <a:ext cx="876300" cy="266700"/>
          </a:xfrm>
          <a:prstGeom prst="rect">
            <a:avLst/>
          </a:prstGeom>
          <a:noFill/>
        </p:spPr>
      </p:pic>
      <p:sp>
        <p:nvSpPr>
          <p:cNvPr id="2" name="TextBox 1"/>
          <p:cNvSpPr txBox="1"/>
          <p:nvPr/>
        </p:nvSpPr>
        <p:spPr>
          <a:xfrm>
            <a:off x="9563100" y="7366000"/>
            <a:ext cx="177800" cy="114300"/>
          </a:xfrm>
          <a:prstGeom prst="rect">
            <a:avLst/>
          </a:prstGeom>
          <a:noFill/>
        </p:spPr>
        <p:txBody>
          <a:bodyPr wrap="none" lIns="0" tIns="0" rIns="0" rtlCol="0">
            <a:spAutoFit/>
          </a:bodyPr>
          <a:lstStyle/>
          <a:p>
            <a:pPr>
              <a:lnSpc>
                <a:spcPts val="900"/>
              </a:lnSpc>
              <a:tabLst/>
            </a:pPr>
            <a:r>
              <a:rPr lang="en-US" altLang="zh-CN" sz="998" dirty="0" smtClean="0">
                <a:solidFill>
                  <a:srgbClr val="58585A"/>
                </a:solidFill>
                <a:latin typeface="Times New Roman" pitchFamily="18" charset="0"/>
                <a:cs typeface="Times New Roman" pitchFamily="18" charset="0"/>
              </a:rPr>
              <a:t>&gt;6</a:t>
            </a:r>
          </a:p>
        </p:txBody>
      </p:sp>
      <p:sp>
        <p:nvSpPr>
          <p:cNvPr id="1029" name="TextBox 1"/>
          <p:cNvSpPr txBox="1"/>
          <p:nvPr/>
        </p:nvSpPr>
        <p:spPr>
          <a:xfrm>
            <a:off x="431800" y="1447800"/>
            <a:ext cx="3409395" cy="302647"/>
          </a:xfrm>
          <a:prstGeom prst="rect">
            <a:avLst/>
          </a:prstGeom>
          <a:noFill/>
        </p:spPr>
        <p:txBody>
          <a:bodyPr wrap="none" lIns="0" tIns="0" rIns="0" rtlCol="0">
            <a:spAutoFit/>
          </a:bodyPr>
          <a:lstStyle/>
          <a:p>
            <a:pPr>
              <a:lnSpc>
                <a:spcPts val="2000"/>
              </a:lnSpc>
              <a:tabLst/>
            </a:pPr>
            <a:r>
              <a:rPr lang="zh-CN" altLang="en-US" sz="1800" dirty="0" smtClean="0">
                <a:solidFill>
                  <a:srgbClr val="093E69"/>
                </a:solidFill>
                <a:latin typeface="Times New Roman" pitchFamily="18" charset="0"/>
                <a:cs typeface="Times New Roman" pitchFamily="18" charset="0"/>
              </a:rPr>
              <a:t>创新和能力</a:t>
            </a:r>
            <a:r>
              <a:rPr lang="en-US" altLang="zh-CN" sz="1800" dirty="0" smtClean="0">
                <a:solidFill>
                  <a:srgbClr val="093E69"/>
                </a:solidFill>
                <a:latin typeface="Times New Roman" pitchFamily="18" charset="0"/>
                <a:cs typeface="Times New Roman" pitchFamily="18" charset="0"/>
              </a:rPr>
              <a:t>–</a:t>
            </a:r>
            <a:r>
              <a:rPr lang="en-US" altLang="zh-CN" sz="1800" dirty="0" smtClean="0">
                <a:latin typeface="Times New Roman" pitchFamily="18" charset="0"/>
                <a:cs typeface="Times New Roman" pitchFamily="18" charset="0"/>
              </a:rPr>
              <a:t> </a:t>
            </a:r>
            <a:r>
              <a:rPr lang="zh-CN" altLang="en-US" sz="1800" dirty="0" smtClean="0">
                <a:latin typeface="Times New Roman" pitchFamily="18" charset="0"/>
                <a:cs typeface="Times New Roman" pitchFamily="18" charset="0"/>
              </a:rPr>
              <a:t>今天的</a:t>
            </a:r>
            <a:r>
              <a:rPr lang="en-US" altLang="zh-CN" sz="1800" dirty="0" smtClean="0">
                <a:latin typeface="Times New Roman" pitchFamily="18" charset="0"/>
                <a:cs typeface="Times New Roman" pitchFamily="18" charset="0"/>
              </a:rPr>
              <a:t>AVANCO</a:t>
            </a:r>
            <a:r>
              <a:rPr lang="zh-CN" altLang="en-US" sz="1800" dirty="0" smtClean="0">
                <a:latin typeface="Times New Roman" pitchFamily="18" charset="0"/>
                <a:cs typeface="Times New Roman" pitchFamily="18" charset="0"/>
              </a:rPr>
              <a:t>集团</a:t>
            </a:r>
            <a:endParaRPr lang="en-US" altLang="zh-CN" sz="1800" dirty="0" smtClean="0">
              <a:solidFill>
                <a:srgbClr val="093E69"/>
              </a:solidFill>
              <a:latin typeface="Times New Roman" pitchFamily="18" charset="0"/>
              <a:cs typeface="Times New Roman" pitchFamily="18" charset="0"/>
            </a:endParaRPr>
          </a:p>
        </p:txBody>
      </p:sp>
      <p:sp>
        <p:nvSpPr>
          <p:cNvPr id="1030" name="TextBox 1"/>
          <p:cNvSpPr txBox="1"/>
          <p:nvPr/>
        </p:nvSpPr>
        <p:spPr>
          <a:xfrm>
            <a:off x="1905000" y="4622800"/>
            <a:ext cx="1211870" cy="212879"/>
          </a:xfrm>
          <a:prstGeom prst="rect">
            <a:avLst/>
          </a:prstGeom>
          <a:noFill/>
        </p:spPr>
        <p:txBody>
          <a:bodyPr wrap="none" lIns="0" tIns="0" rIns="0" rtlCol="0">
            <a:spAutoFit/>
          </a:bodyPr>
          <a:lstStyle/>
          <a:p>
            <a:pPr>
              <a:lnSpc>
                <a:spcPts val="1300"/>
              </a:lnSpc>
              <a:tabLst>
                <a:tab pos="190500" algn="l"/>
                <a:tab pos="292100" algn="l"/>
              </a:tabLst>
            </a:pPr>
            <a:r>
              <a:rPr lang="en-US" altLang="zh-CN" dirty="0" smtClean="0"/>
              <a:t>		</a:t>
            </a:r>
            <a:r>
              <a:rPr lang="zh-CN" altLang="en-US" sz="1100" dirty="0" smtClean="0"/>
              <a:t>高压系统</a:t>
            </a:r>
            <a:r>
              <a:rPr lang="en-US" altLang="zh-CN" sz="1103" dirty="0" smtClean="0">
                <a:solidFill>
                  <a:srgbClr val="000000"/>
                </a:solidFill>
                <a:latin typeface="Times New Roman" pitchFamily="18" charset="0"/>
                <a:cs typeface="Times New Roman" pitchFamily="18" charset="0"/>
              </a:rPr>
              <a:t>(41%)</a:t>
            </a:r>
          </a:p>
        </p:txBody>
      </p:sp>
      <p:sp>
        <p:nvSpPr>
          <p:cNvPr id="1031" name="TextBox 1"/>
          <p:cNvSpPr txBox="1"/>
          <p:nvPr/>
        </p:nvSpPr>
        <p:spPr>
          <a:xfrm>
            <a:off x="533400" y="5588000"/>
            <a:ext cx="617157" cy="174407"/>
          </a:xfrm>
          <a:prstGeom prst="rect">
            <a:avLst/>
          </a:prstGeom>
          <a:noFill/>
        </p:spPr>
        <p:txBody>
          <a:bodyPr wrap="none" lIns="0" tIns="0" rIns="0" rtlCol="0">
            <a:spAutoFit/>
          </a:bodyPr>
          <a:lstStyle/>
          <a:p>
            <a:pPr>
              <a:lnSpc>
                <a:spcPts val="1000"/>
              </a:lnSpc>
              <a:tabLst/>
            </a:pPr>
            <a:r>
              <a:rPr lang="zh-CN" altLang="en-US" sz="1103" b="1" dirty="0" smtClean="0">
                <a:solidFill>
                  <a:srgbClr val="58585A"/>
                </a:solidFill>
                <a:latin typeface="Times New Roman" pitchFamily="18" charset="0"/>
                <a:cs typeface="Times New Roman" pitchFamily="18" charset="0"/>
              </a:rPr>
              <a:t>品牌名称</a:t>
            </a:r>
            <a:r>
              <a:rPr lang="en-US" altLang="zh-CN" sz="1103" b="1" dirty="0" smtClean="0">
                <a:solidFill>
                  <a:srgbClr val="58585A"/>
                </a:solidFill>
                <a:latin typeface="Times New Roman" pitchFamily="18" charset="0"/>
                <a:cs typeface="Times New Roman" pitchFamily="18" charset="0"/>
              </a:rPr>
              <a:t>:</a:t>
            </a:r>
          </a:p>
        </p:txBody>
      </p:sp>
      <p:sp>
        <p:nvSpPr>
          <p:cNvPr id="1032" name="TextBox 1"/>
          <p:cNvSpPr txBox="1"/>
          <p:nvPr/>
        </p:nvSpPr>
        <p:spPr>
          <a:xfrm>
            <a:off x="3492500" y="6096000"/>
            <a:ext cx="331822" cy="623248"/>
          </a:xfrm>
          <a:prstGeom prst="rect">
            <a:avLst/>
          </a:prstGeom>
          <a:noFill/>
        </p:spPr>
        <p:txBody>
          <a:bodyPr wrap="none" lIns="0" tIns="0" rIns="0" rtlCol="0">
            <a:spAutoFit/>
          </a:bodyPr>
          <a:lstStyle/>
          <a:p>
            <a:pPr>
              <a:lnSpc>
                <a:spcPts val="900"/>
              </a:lnSpc>
              <a:tabLst/>
            </a:pPr>
            <a:r>
              <a:rPr lang="en-US" altLang="zh-CN" sz="996" dirty="0" smtClean="0">
                <a:solidFill>
                  <a:srgbClr val="58585A"/>
                </a:solidFill>
                <a:latin typeface="Times New Roman" pitchFamily="18" charset="0"/>
                <a:cs typeface="Times New Roman" pitchFamily="18" charset="0"/>
              </a:rPr>
              <a:t>-</a:t>
            </a:r>
            <a:r>
              <a:rPr lang="en-US" altLang="zh-CN" sz="996" dirty="0" smtClean="0">
                <a:latin typeface="Times New Roman" pitchFamily="18" charset="0"/>
                <a:cs typeface="Times New Roman" pitchFamily="18" charset="0"/>
              </a:rPr>
              <a:t> </a:t>
            </a:r>
            <a:r>
              <a:rPr lang="zh-CN" altLang="en-US" sz="996" dirty="0" smtClean="0">
                <a:latin typeface="Times New Roman" pitchFamily="18" charset="0"/>
                <a:cs typeface="Times New Roman" pitchFamily="18" charset="0"/>
              </a:rPr>
              <a:t>打印</a:t>
            </a:r>
            <a:endParaRPr lang="en-US" altLang="zh-CN" sz="996" dirty="0" smtClean="0">
              <a:solidFill>
                <a:srgbClr val="58585A"/>
              </a:solidFill>
              <a:latin typeface="Times New Roman" pitchFamily="18" charset="0"/>
              <a:cs typeface="Times New Roman" pitchFamily="18" charset="0"/>
            </a:endParaRPr>
          </a:p>
          <a:p>
            <a:pPr>
              <a:lnSpc>
                <a:spcPts val="1800"/>
              </a:lnSpc>
              <a:tabLst/>
            </a:pPr>
            <a:r>
              <a:rPr lang="en-US" altLang="zh-CN" sz="996" dirty="0" smtClean="0">
                <a:solidFill>
                  <a:srgbClr val="58585A"/>
                </a:solidFill>
                <a:latin typeface="Times New Roman" pitchFamily="18" charset="0"/>
                <a:cs typeface="Times New Roman" pitchFamily="18" charset="0"/>
              </a:rPr>
              <a:t>-</a:t>
            </a:r>
            <a:r>
              <a:rPr lang="en-US" altLang="zh-CN" sz="996" dirty="0" smtClean="0">
                <a:latin typeface="Times New Roman" pitchFamily="18" charset="0"/>
                <a:cs typeface="Times New Roman" pitchFamily="18" charset="0"/>
              </a:rPr>
              <a:t> </a:t>
            </a:r>
            <a:r>
              <a:rPr lang="zh-CN" altLang="en-US" sz="996" dirty="0" smtClean="0">
                <a:solidFill>
                  <a:srgbClr val="58585A"/>
                </a:solidFill>
                <a:latin typeface="Times New Roman" pitchFamily="18" charset="0"/>
                <a:cs typeface="Times New Roman" pitchFamily="18" charset="0"/>
              </a:rPr>
              <a:t>胶卷</a:t>
            </a:r>
            <a:endParaRPr lang="en-US" altLang="zh-CN" sz="996" dirty="0" smtClean="0">
              <a:solidFill>
                <a:srgbClr val="58585A"/>
              </a:solidFill>
              <a:latin typeface="Times New Roman" pitchFamily="18" charset="0"/>
              <a:cs typeface="Times New Roman" pitchFamily="18" charset="0"/>
            </a:endParaRPr>
          </a:p>
          <a:p>
            <a:pPr>
              <a:lnSpc>
                <a:spcPts val="1800"/>
              </a:lnSpc>
              <a:tabLst/>
            </a:pPr>
            <a:r>
              <a:rPr lang="en-US" altLang="zh-CN" sz="996" dirty="0" smtClean="0">
                <a:solidFill>
                  <a:srgbClr val="58585A"/>
                </a:solidFill>
                <a:latin typeface="Times New Roman" pitchFamily="18" charset="0"/>
                <a:cs typeface="Times New Roman" pitchFamily="18" charset="0"/>
              </a:rPr>
              <a:t>-</a:t>
            </a:r>
            <a:r>
              <a:rPr lang="en-US" altLang="zh-CN" sz="996" dirty="0" smtClean="0">
                <a:latin typeface="Times New Roman" pitchFamily="18" charset="0"/>
                <a:cs typeface="Times New Roman" pitchFamily="18" charset="0"/>
              </a:rPr>
              <a:t> </a:t>
            </a:r>
            <a:r>
              <a:rPr lang="zh-CN" altLang="en-US" sz="996" dirty="0" smtClean="0">
                <a:latin typeface="Times New Roman" pitchFamily="18" charset="0"/>
                <a:cs typeface="Times New Roman" pitchFamily="18" charset="0"/>
              </a:rPr>
              <a:t>纸张</a:t>
            </a:r>
            <a:endParaRPr lang="en-US" altLang="zh-CN" sz="996" dirty="0" smtClean="0">
              <a:solidFill>
                <a:srgbClr val="58585A"/>
              </a:solidFill>
              <a:latin typeface="Times New Roman" pitchFamily="18" charset="0"/>
              <a:cs typeface="Times New Roman" pitchFamily="18" charset="0"/>
            </a:endParaRPr>
          </a:p>
        </p:txBody>
      </p:sp>
      <p:sp>
        <p:nvSpPr>
          <p:cNvPr id="1033" name="TextBox 1"/>
          <p:cNvSpPr txBox="1"/>
          <p:nvPr/>
        </p:nvSpPr>
        <p:spPr>
          <a:xfrm>
            <a:off x="3492500" y="6781800"/>
            <a:ext cx="331822" cy="623248"/>
          </a:xfrm>
          <a:prstGeom prst="rect">
            <a:avLst/>
          </a:prstGeom>
          <a:noFill/>
        </p:spPr>
        <p:txBody>
          <a:bodyPr wrap="none" lIns="0" tIns="0" rIns="0" rtlCol="0">
            <a:spAutoFit/>
          </a:bodyPr>
          <a:lstStyle/>
          <a:p>
            <a:pPr>
              <a:lnSpc>
                <a:spcPts val="900"/>
              </a:lnSpc>
              <a:tabLst/>
            </a:pPr>
            <a:r>
              <a:rPr lang="en-US" altLang="zh-CN" sz="996" dirty="0" smtClean="0">
                <a:solidFill>
                  <a:srgbClr val="58585A"/>
                </a:solidFill>
                <a:latin typeface="Times New Roman" pitchFamily="18" charset="0"/>
                <a:cs typeface="Times New Roman" pitchFamily="18" charset="0"/>
              </a:rPr>
              <a:t>-</a:t>
            </a:r>
            <a:r>
              <a:rPr lang="en-US" altLang="zh-CN" sz="996" dirty="0" smtClean="0">
                <a:latin typeface="Times New Roman" pitchFamily="18" charset="0"/>
                <a:cs typeface="Times New Roman" pitchFamily="18" charset="0"/>
              </a:rPr>
              <a:t> </a:t>
            </a:r>
            <a:r>
              <a:rPr lang="zh-CN" altLang="en-US" sz="996" dirty="0" smtClean="0">
                <a:latin typeface="Times New Roman" pitchFamily="18" charset="0"/>
                <a:cs typeface="Times New Roman" pitchFamily="18" charset="0"/>
              </a:rPr>
              <a:t>包装</a:t>
            </a:r>
            <a:endParaRPr lang="en-US" altLang="zh-CN" sz="996" dirty="0" smtClean="0">
              <a:solidFill>
                <a:srgbClr val="58585A"/>
              </a:solidFill>
              <a:latin typeface="Times New Roman" pitchFamily="18" charset="0"/>
              <a:cs typeface="Times New Roman" pitchFamily="18" charset="0"/>
            </a:endParaRPr>
          </a:p>
          <a:p>
            <a:pPr>
              <a:lnSpc>
                <a:spcPts val="1800"/>
              </a:lnSpc>
              <a:tabLst/>
            </a:pPr>
            <a:r>
              <a:rPr lang="en-US" altLang="zh-CN" sz="996" dirty="0" smtClean="0">
                <a:solidFill>
                  <a:srgbClr val="58585A"/>
                </a:solidFill>
                <a:latin typeface="Times New Roman" pitchFamily="18" charset="0"/>
                <a:cs typeface="Times New Roman" pitchFamily="18" charset="0"/>
              </a:rPr>
              <a:t>-</a:t>
            </a:r>
            <a:r>
              <a:rPr lang="en-US" altLang="zh-CN" sz="996" dirty="0" smtClean="0">
                <a:latin typeface="Times New Roman" pitchFamily="18" charset="0"/>
                <a:cs typeface="Times New Roman" pitchFamily="18" charset="0"/>
              </a:rPr>
              <a:t> </a:t>
            </a:r>
            <a:r>
              <a:rPr lang="zh-CN" altLang="en-US" sz="996" dirty="0" smtClean="0">
                <a:latin typeface="Times New Roman" pitchFamily="18" charset="0"/>
                <a:cs typeface="Times New Roman" pitchFamily="18" charset="0"/>
              </a:rPr>
              <a:t>印染</a:t>
            </a:r>
            <a:endParaRPr lang="en-US" altLang="zh-CN" sz="996" dirty="0" smtClean="0">
              <a:solidFill>
                <a:srgbClr val="58585A"/>
              </a:solidFill>
              <a:latin typeface="Times New Roman" pitchFamily="18" charset="0"/>
              <a:cs typeface="Times New Roman" pitchFamily="18" charset="0"/>
            </a:endParaRPr>
          </a:p>
          <a:p>
            <a:pPr>
              <a:lnSpc>
                <a:spcPts val="1800"/>
              </a:lnSpc>
              <a:tabLst/>
            </a:pPr>
            <a:r>
              <a:rPr lang="en-US" altLang="zh-CN" sz="998" dirty="0" smtClean="0">
                <a:solidFill>
                  <a:srgbClr val="58585A"/>
                </a:solidFill>
                <a:latin typeface="Times New Roman" pitchFamily="18" charset="0"/>
                <a:cs typeface="Times New Roman" pitchFamily="18" charset="0"/>
              </a:rPr>
              <a:t>-</a:t>
            </a:r>
            <a:r>
              <a:rPr lang="en-US" altLang="zh-CN" sz="998" dirty="0" smtClean="0">
                <a:latin typeface="Times New Roman" pitchFamily="18" charset="0"/>
                <a:cs typeface="Times New Roman" pitchFamily="18" charset="0"/>
              </a:rPr>
              <a:t> </a:t>
            </a:r>
            <a:r>
              <a:rPr lang="zh-CN" altLang="en-US" sz="998" dirty="0" smtClean="0">
                <a:latin typeface="Times New Roman" pitchFamily="18" charset="0"/>
                <a:cs typeface="Times New Roman" pitchFamily="18" charset="0"/>
              </a:rPr>
              <a:t>纺织</a:t>
            </a:r>
            <a:endParaRPr lang="en-US" altLang="zh-CN" sz="998" dirty="0" smtClean="0">
              <a:solidFill>
                <a:srgbClr val="58585A"/>
              </a:solidFill>
              <a:latin typeface="Times New Roman" pitchFamily="18" charset="0"/>
              <a:cs typeface="Times New Roman" pitchFamily="18" charset="0"/>
            </a:endParaRPr>
          </a:p>
        </p:txBody>
      </p:sp>
      <p:sp>
        <p:nvSpPr>
          <p:cNvPr id="1034" name="TextBox 1"/>
          <p:cNvSpPr txBox="1"/>
          <p:nvPr/>
        </p:nvSpPr>
        <p:spPr>
          <a:xfrm>
            <a:off x="6527800" y="6096000"/>
            <a:ext cx="588303" cy="161583"/>
          </a:xfrm>
          <a:prstGeom prst="rect">
            <a:avLst/>
          </a:prstGeom>
          <a:noFill/>
        </p:spPr>
        <p:txBody>
          <a:bodyPr wrap="none" lIns="0" tIns="0" rIns="0" rtlCol="0">
            <a:spAutoFit/>
          </a:bodyPr>
          <a:lstStyle/>
          <a:p>
            <a:pPr>
              <a:lnSpc>
                <a:spcPts val="900"/>
              </a:lnSpc>
              <a:tabLst/>
            </a:pPr>
            <a:r>
              <a:rPr lang="en-US" altLang="zh-CN" sz="996" dirty="0" smtClean="0">
                <a:solidFill>
                  <a:srgbClr val="58585A"/>
                </a:solidFill>
                <a:latin typeface="Times New Roman" pitchFamily="18" charset="0"/>
                <a:cs typeface="Times New Roman" pitchFamily="18" charset="0"/>
              </a:rPr>
              <a:t>-</a:t>
            </a:r>
            <a:r>
              <a:rPr lang="en-US" altLang="zh-CN" sz="996" dirty="0" smtClean="0">
                <a:latin typeface="Times New Roman" pitchFamily="18" charset="0"/>
                <a:cs typeface="Times New Roman" pitchFamily="18" charset="0"/>
              </a:rPr>
              <a:t> </a:t>
            </a:r>
            <a:r>
              <a:rPr lang="zh-CN" altLang="en-US" sz="996" dirty="0" smtClean="0">
                <a:solidFill>
                  <a:srgbClr val="58585A"/>
                </a:solidFill>
                <a:latin typeface="Times New Roman" pitchFamily="18" charset="0"/>
                <a:cs typeface="Times New Roman" pitchFamily="18" charset="0"/>
              </a:rPr>
              <a:t>航空航天</a:t>
            </a:r>
            <a:endParaRPr lang="en-US" altLang="zh-CN" sz="996" dirty="0" smtClean="0">
              <a:solidFill>
                <a:srgbClr val="58585A"/>
              </a:solidFill>
              <a:latin typeface="Times New Roman" pitchFamily="18" charset="0"/>
              <a:cs typeface="Times New Roman" pitchFamily="18" charset="0"/>
            </a:endParaRPr>
          </a:p>
        </p:txBody>
      </p:sp>
      <p:sp>
        <p:nvSpPr>
          <p:cNvPr id="1035" name="TextBox 1"/>
          <p:cNvSpPr txBox="1"/>
          <p:nvPr/>
        </p:nvSpPr>
        <p:spPr>
          <a:xfrm>
            <a:off x="1930400" y="6096000"/>
            <a:ext cx="945772" cy="687368"/>
          </a:xfrm>
          <a:prstGeom prst="rect">
            <a:avLst/>
          </a:prstGeom>
          <a:noFill/>
        </p:spPr>
        <p:txBody>
          <a:bodyPr wrap="none" lIns="0" tIns="0" rIns="0" rtlCol="0">
            <a:spAutoFit/>
          </a:bodyPr>
          <a:lstStyle/>
          <a:p>
            <a:pPr>
              <a:lnSpc>
                <a:spcPts val="900"/>
              </a:lnSpc>
              <a:tabLst>
                <a:tab pos="101600" algn="l"/>
              </a:tabLst>
            </a:pPr>
            <a:r>
              <a:rPr lang="en-US" altLang="zh-CN" sz="996" dirty="0" smtClean="0">
                <a:solidFill>
                  <a:srgbClr val="58585A"/>
                </a:solidFill>
                <a:latin typeface="Times New Roman" pitchFamily="18" charset="0"/>
                <a:cs typeface="Times New Roman" pitchFamily="18" charset="0"/>
              </a:rPr>
              <a:t>-</a:t>
            </a:r>
            <a:r>
              <a:rPr lang="en-US" altLang="zh-CN" sz="996" dirty="0" smtClean="0">
                <a:latin typeface="Times New Roman" pitchFamily="18" charset="0"/>
                <a:cs typeface="Times New Roman" pitchFamily="18" charset="0"/>
              </a:rPr>
              <a:t> </a:t>
            </a:r>
            <a:r>
              <a:rPr lang="zh-CN" altLang="en-US" sz="996" dirty="0" smtClean="0">
                <a:solidFill>
                  <a:srgbClr val="58585A"/>
                </a:solidFill>
                <a:latin typeface="Times New Roman" pitchFamily="18" charset="0"/>
                <a:cs typeface="Times New Roman" pitchFamily="18" charset="0"/>
              </a:rPr>
              <a:t>气体运输</a:t>
            </a:r>
            <a:endParaRPr lang="en-US" altLang="zh-CN" sz="996" dirty="0" smtClean="0">
              <a:solidFill>
                <a:srgbClr val="58585A"/>
              </a:solidFill>
              <a:latin typeface="Times New Roman" pitchFamily="18" charset="0"/>
              <a:cs typeface="Times New Roman" pitchFamily="18" charset="0"/>
            </a:endParaRPr>
          </a:p>
          <a:p>
            <a:pPr>
              <a:lnSpc>
                <a:spcPts val="1800"/>
              </a:lnSpc>
              <a:tabLst>
                <a:tab pos="101600" algn="l"/>
              </a:tabLst>
            </a:pPr>
            <a:r>
              <a:rPr lang="en-US" altLang="zh-CN" sz="996" dirty="0" smtClean="0">
                <a:solidFill>
                  <a:srgbClr val="58585A"/>
                </a:solidFill>
                <a:latin typeface="Times New Roman" pitchFamily="18" charset="0"/>
                <a:cs typeface="Times New Roman" pitchFamily="18" charset="0"/>
              </a:rPr>
              <a:t>-</a:t>
            </a:r>
            <a:r>
              <a:rPr lang="en-US" altLang="zh-CN" sz="996" dirty="0" smtClean="0">
                <a:latin typeface="Times New Roman" pitchFamily="18" charset="0"/>
                <a:cs typeface="Times New Roman" pitchFamily="18" charset="0"/>
              </a:rPr>
              <a:t> </a:t>
            </a:r>
            <a:r>
              <a:rPr lang="zh-CN" altLang="en-US" sz="996" dirty="0" smtClean="0">
                <a:solidFill>
                  <a:srgbClr val="58585A"/>
                </a:solidFill>
                <a:latin typeface="Times New Roman" pitchFamily="18" charset="0"/>
                <a:cs typeface="Times New Roman" pitchFamily="18" charset="0"/>
              </a:rPr>
              <a:t>气体储存</a:t>
            </a:r>
            <a:endParaRPr lang="en-US" altLang="zh-CN" sz="996" dirty="0" smtClean="0">
              <a:solidFill>
                <a:srgbClr val="58585A"/>
              </a:solidFill>
              <a:latin typeface="Times New Roman" pitchFamily="18" charset="0"/>
              <a:cs typeface="Times New Roman" pitchFamily="18" charset="0"/>
            </a:endParaRPr>
          </a:p>
          <a:p>
            <a:pPr>
              <a:lnSpc>
                <a:spcPts val="1100"/>
              </a:lnSpc>
              <a:tabLst>
                <a:tab pos="101600" algn="l"/>
              </a:tabLst>
            </a:pPr>
            <a:r>
              <a:rPr lang="en-US" altLang="zh-CN" dirty="0" smtClean="0"/>
              <a:t>	</a:t>
            </a:r>
            <a:r>
              <a:rPr lang="zh-CN" altLang="en-US" sz="996" dirty="0" smtClean="0">
                <a:solidFill>
                  <a:srgbClr val="58585A"/>
                </a:solidFill>
                <a:latin typeface="Times New Roman" pitchFamily="18" charset="0"/>
                <a:cs typeface="Times New Roman" pitchFamily="18" charset="0"/>
              </a:rPr>
              <a:t>尤其是</a:t>
            </a:r>
            <a:endParaRPr lang="en-US" altLang="zh-CN" sz="996" dirty="0" smtClean="0">
              <a:solidFill>
                <a:srgbClr val="58585A"/>
              </a:solidFill>
              <a:latin typeface="Times New Roman" pitchFamily="18" charset="0"/>
              <a:cs typeface="Times New Roman" pitchFamily="18" charset="0"/>
            </a:endParaRPr>
          </a:p>
          <a:p>
            <a:pPr>
              <a:lnSpc>
                <a:spcPts val="1200"/>
              </a:lnSpc>
              <a:tabLst>
                <a:tab pos="101600" algn="l"/>
              </a:tabLst>
            </a:pPr>
            <a:r>
              <a:rPr lang="zh-CN" altLang="en-US" sz="996" dirty="0" smtClean="0">
                <a:solidFill>
                  <a:srgbClr val="58585A"/>
                </a:solidFill>
                <a:latin typeface="Times New Roman" pitchFamily="18" charset="0"/>
                <a:cs typeface="Times New Roman" pitchFamily="18" charset="0"/>
              </a:rPr>
              <a:t>压缩天然气和</a:t>
            </a:r>
            <a:r>
              <a:rPr lang="en-US" altLang="zh-CN" sz="996" dirty="0" smtClean="0">
                <a:latin typeface="Times New Roman" pitchFamily="18" charset="0"/>
                <a:cs typeface="Times New Roman" pitchFamily="18" charset="0"/>
              </a:rPr>
              <a:t> </a:t>
            </a:r>
            <a:r>
              <a:rPr lang="en-US" altLang="zh-CN" sz="996" dirty="0" smtClean="0">
                <a:solidFill>
                  <a:srgbClr val="58585A"/>
                </a:solidFill>
                <a:latin typeface="Times New Roman" pitchFamily="18" charset="0"/>
                <a:cs typeface="Times New Roman" pitchFamily="18" charset="0"/>
              </a:rPr>
              <a:t>H</a:t>
            </a:r>
            <a:r>
              <a:rPr lang="en-US" altLang="zh-CN" sz="803" dirty="0" smtClean="0">
                <a:solidFill>
                  <a:srgbClr val="58585A"/>
                </a:solidFill>
                <a:latin typeface="Times New Roman" pitchFamily="18" charset="0"/>
                <a:cs typeface="Times New Roman" pitchFamily="18" charset="0"/>
              </a:rPr>
              <a:t>2</a:t>
            </a:r>
          </a:p>
        </p:txBody>
      </p:sp>
      <p:sp>
        <p:nvSpPr>
          <p:cNvPr id="1036" name="TextBox 1"/>
          <p:cNvSpPr txBox="1"/>
          <p:nvPr/>
        </p:nvSpPr>
        <p:spPr>
          <a:xfrm>
            <a:off x="1930400" y="6858000"/>
            <a:ext cx="331822" cy="392415"/>
          </a:xfrm>
          <a:prstGeom prst="rect">
            <a:avLst/>
          </a:prstGeom>
          <a:noFill/>
        </p:spPr>
        <p:txBody>
          <a:bodyPr wrap="none" lIns="0" tIns="0" rIns="0" rtlCol="0">
            <a:spAutoFit/>
          </a:bodyPr>
          <a:lstStyle/>
          <a:p>
            <a:pPr>
              <a:lnSpc>
                <a:spcPts val="900"/>
              </a:lnSpc>
              <a:tabLst/>
            </a:pPr>
            <a:r>
              <a:rPr lang="en-US" altLang="zh-CN" sz="996" dirty="0" smtClean="0">
                <a:solidFill>
                  <a:srgbClr val="58585A"/>
                </a:solidFill>
                <a:latin typeface="Times New Roman" pitchFamily="18" charset="0"/>
                <a:cs typeface="Times New Roman" pitchFamily="18" charset="0"/>
              </a:rPr>
              <a:t>-</a:t>
            </a:r>
            <a:r>
              <a:rPr lang="en-US" altLang="zh-CN" sz="996" dirty="0" smtClean="0">
                <a:latin typeface="Times New Roman" pitchFamily="18" charset="0"/>
                <a:cs typeface="Times New Roman" pitchFamily="18" charset="0"/>
              </a:rPr>
              <a:t> </a:t>
            </a:r>
            <a:r>
              <a:rPr lang="zh-CN" altLang="en-US" sz="996" dirty="0" smtClean="0">
                <a:latin typeface="Times New Roman" pitchFamily="18" charset="0"/>
                <a:cs typeface="Times New Roman" pitchFamily="18" charset="0"/>
              </a:rPr>
              <a:t>汽车</a:t>
            </a:r>
            <a:endParaRPr lang="en-US" altLang="zh-CN" sz="996" dirty="0" smtClean="0">
              <a:solidFill>
                <a:srgbClr val="58585A"/>
              </a:solidFill>
              <a:latin typeface="Times New Roman" pitchFamily="18" charset="0"/>
              <a:cs typeface="Times New Roman" pitchFamily="18" charset="0"/>
            </a:endParaRPr>
          </a:p>
          <a:p>
            <a:pPr>
              <a:lnSpc>
                <a:spcPts val="1800"/>
              </a:lnSpc>
              <a:tabLst/>
            </a:pPr>
            <a:r>
              <a:rPr lang="en-US" altLang="zh-CN" sz="996" dirty="0" smtClean="0">
                <a:solidFill>
                  <a:srgbClr val="58585A"/>
                </a:solidFill>
                <a:latin typeface="Times New Roman" pitchFamily="18" charset="0"/>
                <a:cs typeface="Times New Roman" pitchFamily="18" charset="0"/>
              </a:rPr>
              <a:t>-</a:t>
            </a:r>
            <a:r>
              <a:rPr lang="en-US" altLang="zh-CN" sz="996" dirty="0" smtClean="0">
                <a:latin typeface="Times New Roman" pitchFamily="18" charset="0"/>
                <a:cs typeface="Times New Roman" pitchFamily="18" charset="0"/>
              </a:rPr>
              <a:t> </a:t>
            </a:r>
            <a:r>
              <a:rPr lang="zh-CN" altLang="en-US" sz="996" dirty="0" smtClean="0">
                <a:latin typeface="Times New Roman" pitchFamily="18" charset="0"/>
                <a:cs typeface="Times New Roman" pitchFamily="18" charset="0"/>
              </a:rPr>
              <a:t>近海</a:t>
            </a:r>
            <a:endParaRPr lang="en-US" altLang="zh-CN" sz="996" dirty="0" smtClean="0">
              <a:solidFill>
                <a:srgbClr val="58585A"/>
              </a:solidFill>
              <a:latin typeface="Times New Roman" pitchFamily="18" charset="0"/>
              <a:cs typeface="Times New Roman" pitchFamily="18" charset="0"/>
            </a:endParaRPr>
          </a:p>
        </p:txBody>
      </p:sp>
      <p:sp>
        <p:nvSpPr>
          <p:cNvPr id="1037" name="TextBox 1"/>
          <p:cNvSpPr txBox="1"/>
          <p:nvPr/>
        </p:nvSpPr>
        <p:spPr>
          <a:xfrm>
            <a:off x="533400" y="6096000"/>
            <a:ext cx="331822" cy="174407"/>
          </a:xfrm>
          <a:prstGeom prst="rect">
            <a:avLst/>
          </a:prstGeom>
          <a:noFill/>
        </p:spPr>
        <p:txBody>
          <a:bodyPr wrap="none" lIns="0" tIns="0" rIns="0" rtlCol="0">
            <a:spAutoFit/>
          </a:bodyPr>
          <a:lstStyle/>
          <a:p>
            <a:pPr>
              <a:lnSpc>
                <a:spcPts val="1000"/>
              </a:lnSpc>
              <a:tabLst/>
            </a:pPr>
            <a:r>
              <a:rPr lang="zh-CN" altLang="en-US" sz="1103" b="1" dirty="0" smtClean="0">
                <a:solidFill>
                  <a:srgbClr val="58585A"/>
                </a:solidFill>
                <a:latin typeface="Times New Roman" pitchFamily="18" charset="0"/>
                <a:cs typeface="Times New Roman" pitchFamily="18" charset="0"/>
              </a:rPr>
              <a:t>市场</a:t>
            </a:r>
            <a:r>
              <a:rPr lang="en-US" altLang="zh-CN" sz="1103" b="1" dirty="0" smtClean="0">
                <a:solidFill>
                  <a:srgbClr val="58585A"/>
                </a:solidFill>
                <a:latin typeface="Times New Roman" pitchFamily="18" charset="0"/>
                <a:cs typeface="Times New Roman" pitchFamily="18" charset="0"/>
              </a:rPr>
              <a:t>:</a:t>
            </a:r>
          </a:p>
        </p:txBody>
      </p:sp>
      <p:sp>
        <p:nvSpPr>
          <p:cNvPr id="1038" name="TextBox 1"/>
          <p:cNvSpPr txBox="1"/>
          <p:nvPr/>
        </p:nvSpPr>
        <p:spPr>
          <a:xfrm>
            <a:off x="4991100" y="6096000"/>
            <a:ext cx="588303" cy="623248"/>
          </a:xfrm>
          <a:prstGeom prst="rect">
            <a:avLst/>
          </a:prstGeom>
          <a:noFill/>
        </p:spPr>
        <p:txBody>
          <a:bodyPr wrap="none" lIns="0" tIns="0" rIns="0" rtlCol="0">
            <a:spAutoFit/>
          </a:bodyPr>
          <a:lstStyle/>
          <a:p>
            <a:pPr>
              <a:lnSpc>
                <a:spcPts val="900"/>
              </a:lnSpc>
              <a:tabLst/>
            </a:pPr>
            <a:r>
              <a:rPr lang="en-US" altLang="zh-CN" sz="996" dirty="0" smtClean="0">
                <a:solidFill>
                  <a:srgbClr val="58585A"/>
                </a:solidFill>
                <a:latin typeface="Times New Roman" pitchFamily="18" charset="0"/>
                <a:cs typeface="Times New Roman" pitchFamily="18" charset="0"/>
              </a:rPr>
              <a:t>-</a:t>
            </a:r>
            <a:r>
              <a:rPr lang="en-US" altLang="zh-CN" sz="996" dirty="0" smtClean="0">
                <a:latin typeface="Times New Roman" pitchFamily="18" charset="0"/>
                <a:cs typeface="Times New Roman" pitchFamily="18" charset="0"/>
              </a:rPr>
              <a:t> </a:t>
            </a:r>
            <a:r>
              <a:rPr lang="zh-CN" altLang="en-US" sz="996" dirty="0" smtClean="0">
                <a:solidFill>
                  <a:srgbClr val="58585A"/>
                </a:solidFill>
                <a:latin typeface="Times New Roman" pitchFamily="18" charset="0"/>
                <a:cs typeface="Times New Roman" pitchFamily="18" charset="0"/>
              </a:rPr>
              <a:t>工具</a:t>
            </a:r>
            <a:endParaRPr lang="en-US" altLang="zh-CN" sz="996" dirty="0" smtClean="0">
              <a:solidFill>
                <a:srgbClr val="58585A"/>
              </a:solidFill>
              <a:latin typeface="Times New Roman" pitchFamily="18" charset="0"/>
              <a:cs typeface="Times New Roman" pitchFamily="18" charset="0"/>
            </a:endParaRPr>
          </a:p>
          <a:p>
            <a:pPr>
              <a:lnSpc>
                <a:spcPts val="1800"/>
              </a:lnSpc>
              <a:tabLst/>
            </a:pPr>
            <a:r>
              <a:rPr lang="en-US" altLang="zh-CN" sz="996" dirty="0" smtClean="0">
                <a:solidFill>
                  <a:srgbClr val="58585A"/>
                </a:solidFill>
                <a:latin typeface="Times New Roman" pitchFamily="18" charset="0"/>
                <a:cs typeface="Times New Roman" pitchFamily="18" charset="0"/>
              </a:rPr>
              <a:t>-</a:t>
            </a:r>
            <a:r>
              <a:rPr lang="en-US" altLang="zh-CN" sz="996" dirty="0" smtClean="0">
                <a:latin typeface="Times New Roman" pitchFamily="18" charset="0"/>
                <a:cs typeface="Times New Roman" pitchFamily="18" charset="0"/>
              </a:rPr>
              <a:t> </a:t>
            </a:r>
            <a:r>
              <a:rPr lang="zh-CN" altLang="en-US" sz="996" dirty="0" smtClean="0">
                <a:solidFill>
                  <a:srgbClr val="58585A"/>
                </a:solidFill>
                <a:latin typeface="Times New Roman" pitchFamily="18" charset="0"/>
                <a:cs typeface="Times New Roman" pitchFamily="18" charset="0"/>
              </a:rPr>
              <a:t>物流</a:t>
            </a:r>
            <a:endParaRPr lang="en-US" altLang="zh-CN" sz="996" dirty="0" smtClean="0">
              <a:solidFill>
                <a:srgbClr val="58585A"/>
              </a:solidFill>
              <a:latin typeface="Times New Roman" pitchFamily="18" charset="0"/>
              <a:cs typeface="Times New Roman" pitchFamily="18" charset="0"/>
            </a:endParaRPr>
          </a:p>
          <a:p>
            <a:pPr>
              <a:lnSpc>
                <a:spcPts val="1800"/>
              </a:lnSpc>
              <a:tabLst/>
            </a:pPr>
            <a:r>
              <a:rPr lang="en-US" altLang="zh-CN" sz="996" dirty="0" smtClean="0">
                <a:solidFill>
                  <a:srgbClr val="58585A"/>
                </a:solidFill>
                <a:latin typeface="Times New Roman" pitchFamily="18" charset="0"/>
                <a:cs typeface="Times New Roman" pitchFamily="18" charset="0"/>
              </a:rPr>
              <a:t>-</a:t>
            </a:r>
            <a:r>
              <a:rPr lang="en-US" altLang="zh-CN" sz="996" dirty="0" smtClean="0">
                <a:latin typeface="Times New Roman" pitchFamily="18" charset="0"/>
                <a:cs typeface="Times New Roman" pitchFamily="18" charset="0"/>
              </a:rPr>
              <a:t> </a:t>
            </a:r>
            <a:r>
              <a:rPr lang="zh-CN" altLang="en-US" sz="996" dirty="0" smtClean="0">
                <a:solidFill>
                  <a:srgbClr val="58585A"/>
                </a:solidFill>
                <a:latin typeface="Times New Roman" pitchFamily="18" charset="0"/>
                <a:cs typeface="Times New Roman" pitchFamily="18" charset="0"/>
              </a:rPr>
              <a:t>起重设备</a:t>
            </a:r>
            <a:endParaRPr lang="en-US" altLang="zh-CN" sz="996" dirty="0" smtClean="0">
              <a:solidFill>
                <a:srgbClr val="58585A"/>
              </a:solidFill>
              <a:latin typeface="Times New Roman" pitchFamily="18" charset="0"/>
              <a:cs typeface="Times New Roman" pitchFamily="18" charset="0"/>
            </a:endParaRPr>
          </a:p>
        </p:txBody>
      </p:sp>
      <p:sp>
        <p:nvSpPr>
          <p:cNvPr id="1039" name="TextBox 1"/>
          <p:cNvSpPr txBox="1"/>
          <p:nvPr/>
        </p:nvSpPr>
        <p:spPr>
          <a:xfrm>
            <a:off x="4991100" y="6781800"/>
            <a:ext cx="559449" cy="393506"/>
          </a:xfrm>
          <a:prstGeom prst="rect">
            <a:avLst/>
          </a:prstGeom>
          <a:noFill/>
        </p:spPr>
        <p:txBody>
          <a:bodyPr wrap="none" lIns="0" tIns="0" rIns="0" rtlCol="0">
            <a:spAutoFit/>
          </a:bodyPr>
          <a:lstStyle/>
          <a:p>
            <a:pPr>
              <a:lnSpc>
                <a:spcPts val="900"/>
              </a:lnSpc>
              <a:buFontTx/>
              <a:buChar char="-"/>
              <a:tabLst/>
            </a:pPr>
            <a:r>
              <a:rPr lang="zh-CN" altLang="en-US" sz="996" dirty="0" smtClean="0">
                <a:latin typeface="Times New Roman" pitchFamily="18" charset="0"/>
                <a:cs typeface="Times New Roman" pitchFamily="18" charset="0"/>
              </a:rPr>
              <a:t>机械工具</a:t>
            </a:r>
            <a:endParaRPr lang="en-US" altLang="zh-CN" sz="996" dirty="0" smtClean="0">
              <a:latin typeface="Times New Roman" pitchFamily="18" charset="0"/>
              <a:cs typeface="Times New Roman" pitchFamily="18" charset="0"/>
            </a:endParaRPr>
          </a:p>
          <a:p>
            <a:pPr>
              <a:lnSpc>
                <a:spcPts val="900"/>
              </a:lnSpc>
              <a:buFontTx/>
              <a:buChar char="-"/>
              <a:tabLst/>
            </a:pPr>
            <a:endParaRPr lang="en-US" altLang="zh-CN" sz="996" dirty="0" smtClean="0">
              <a:solidFill>
                <a:srgbClr val="58585A"/>
              </a:solidFill>
              <a:latin typeface="Times New Roman" pitchFamily="18" charset="0"/>
              <a:cs typeface="Times New Roman" pitchFamily="18" charset="0"/>
            </a:endParaRPr>
          </a:p>
          <a:p>
            <a:pPr>
              <a:lnSpc>
                <a:spcPts val="900"/>
              </a:lnSpc>
              <a:buFontTx/>
              <a:buChar char="-"/>
              <a:tabLst/>
            </a:pPr>
            <a:r>
              <a:rPr lang="en-US" altLang="zh-CN" sz="996" dirty="0" smtClean="0">
                <a:solidFill>
                  <a:srgbClr val="58585A"/>
                </a:solidFill>
                <a:latin typeface="Times New Roman" pitchFamily="18" charset="0"/>
                <a:cs typeface="Times New Roman" pitchFamily="18" charset="0"/>
              </a:rPr>
              <a:t>-</a:t>
            </a:r>
            <a:r>
              <a:rPr lang="en-US" altLang="zh-CN" sz="996" dirty="0" smtClean="0">
                <a:latin typeface="Times New Roman" pitchFamily="18" charset="0"/>
                <a:cs typeface="Times New Roman" pitchFamily="18" charset="0"/>
              </a:rPr>
              <a:t> </a:t>
            </a:r>
            <a:r>
              <a:rPr lang="zh-CN" altLang="en-US" sz="996" dirty="0" smtClean="0">
                <a:latin typeface="Times New Roman" pitchFamily="18" charset="0"/>
                <a:cs typeface="Times New Roman" pitchFamily="18" charset="0"/>
              </a:rPr>
              <a:t>海运</a:t>
            </a:r>
            <a:endParaRPr lang="en-US" altLang="zh-CN" sz="996" dirty="0" smtClean="0">
              <a:solidFill>
                <a:srgbClr val="58585A"/>
              </a:solidFill>
              <a:latin typeface="Times New Roman" pitchFamily="18" charset="0"/>
              <a:cs typeface="Times New Roman" pitchFamily="18" charset="0"/>
            </a:endParaRPr>
          </a:p>
        </p:txBody>
      </p:sp>
      <p:sp>
        <p:nvSpPr>
          <p:cNvPr id="1040" name="TextBox 1"/>
          <p:cNvSpPr txBox="1"/>
          <p:nvPr/>
        </p:nvSpPr>
        <p:spPr>
          <a:xfrm>
            <a:off x="533400" y="4635500"/>
            <a:ext cx="637995" cy="495007"/>
          </a:xfrm>
          <a:prstGeom prst="rect">
            <a:avLst/>
          </a:prstGeom>
          <a:noFill/>
        </p:spPr>
        <p:txBody>
          <a:bodyPr wrap="none" lIns="0" tIns="0" rIns="0" rtlCol="0">
            <a:spAutoFit/>
          </a:bodyPr>
          <a:lstStyle/>
          <a:p>
            <a:pPr>
              <a:lnSpc>
                <a:spcPts val="1000"/>
              </a:lnSpc>
              <a:tabLst/>
            </a:pPr>
            <a:r>
              <a:rPr lang="zh-CN" altLang="en-US" sz="1103" b="1" u="sng" dirty="0" smtClean="0">
                <a:solidFill>
                  <a:srgbClr val="58585A"/>
                </a:solidFill>
                <a:latin typeface="Times New Roman" pitchFamily="18" charset="0"/>
                <a:cs typeface="Times New Roman" pitchFamily="18" charset="0"/>
              </a:rPr>
              <a:t>业务领域</a:t>
            </a:r>
            <a:r>
              <a:rPr lang="en-US" altLang="zh-CN" sz="1103" b="1" u="sng" dirty="0" smtClean="0">
                <a:solidFill>
                  <a:srgbClr val="58585A"/>
                </a:solidFill>
                <a:latin typeface="Times New Roman" pitchFamily="18" charset="0"/>
                <a:cs typeface="Times New Roman" pitchFamily="18" charset="0"/>
              </a:rPr>
              <a:t>:</a:t>
            </a:r>
          </a:p>
          <a:p>
            <a:pPr>
              <a:lnSpc>
                <a:spcPts val="1600"/>
              </a:lnSpc>
              <a:tabLst/>
            </a:pPr>
            <a:r>
              <a:rPr lang="zh-CN" altLang="en-US" sz="803" dirty="0" smtClean="0">
                <a:solidFill>
                  <a:srgbClr val="58585A"/>
                </a:solidFill>
                <a:latin typeface="Times New Roman" pitchFamily="18" charset="0"/>
                <a:cs typeface="Times New Roman" pitchFamily="18" charset="0"/>
              </a:rPr>
              <a:t>销售份额</a:t>
            </a:r>
            <a:r>
              <a:rPr lang="en-US" altLang="zh-CN" sz="803" dirty="0" smtClean="0">
                <a:latin typeface="Times New Roman" pitchFamily="18" charset="0"/>
                <a:cs typeface="Times New Roman" pitchFamily="18" charset="0"/>
              </a:rPr>
              <a:t> </a:t>
            </a:r>
            <a:r>
              <a:rPr lang="en-US" altLang="zh-CN" sz="803" dirty="0" smtClean="0">
                <a:solidFill>
                  <a:srgbClr val="58585A"/>
                </a:solidFill>
                <a:latin typeface="Times New Roman" pitchFamily="18" charset="0"/>
                <a:cs typeface="Times New Roman" pitchFamily="18" charset="0"/>
              </a:rPr>
              <a:t>(%)</a:t>
            </a:r>
          </a:p>
          <a:p>
            <a:pPr>
              <a:lnSpc>
                <a:spcPts val="900"/>
              </a:lnSpc>
              <a:tabLst/>
            </a:pPr>
            <a:r>
              <a:rPr lang="zh-CN" altLang="en-US" sz="803" dirty="0" smtClean="0">
                <a:solidFill>
                  <a:srgbClr val="58585A"/>
                </a:solidFill>
                <a:latin typeface="Times New Roman" pitchFamily="18" charset="0"/>
                <a:cs typeface="Times New Roman" pitchFamily="18" charset="0"/>
              </a:rPr>
              <a:t>财年</a:t>
            </a:r>
            <a:r>
              <a:rPr lang="en-US" altLang="zh-CN" sz="803" dirty="0" smtClean="0">
                <a:solidFill>
                  <a:srgbClr val="58585A"/>
                </a:solidFill>
                <a:latin typeface="Times New Roman" pitchFamily="18" charset="0"/>
                <a:cs typeface="Times New Roman" pitchFamily="18" charset="0"/>
              </a:rPr>
              <a:t>2015</a:t>
            </a:r>
          </a:p>
        </p:txBody>
      </p:sp>
      <p:sp>
        <p:nvSpPr>
          <p:cNvPr id="1041" name="TextBox 1"/>
          <p:cNvSpPr txBox="1"/>
          <p:nvPr/>
        </p:nvSpPr>
        <p:spPr>
          <a:xfrm>
            <a:off x="7962900" y="6096000"/>
            <a:ext cx="331822" cy="623248"/>
          </a:xfrm>
          <a:prstGeom prst="rect">
            <a:avLst/>
          </a:prstGeom>
          <a:noFill/>
        </p:spPr>
        <p:txBody>
          <a:bodyPr wrap="none" lIns="0" tIns="0" rIns="0" rtlCol="0">
            <a:spAutoFit/>
          </a:bodyPr>
          <a:lstStyle/>
          <a:p>
            <a:pPr>
              <a:lnSpc>
                <a:spcPts val="900"/>
              </a:lnSpc>
              <a:tabLst/>
            </a:pPr>
            <a:r>
              <a:rPr lang="en-US" altLang="zh-CN" sz="996" dirty="0" smtClean="0">
                <a:solidFill>
                  <a:srgbClr val="58585A"/>
                </a:solidFill>
                <a:latin typeface="Times New Roman" pitchFamily="18" charset="0"/>
                <a:cs typeface="Times New Roman" pitchFamily="18" charset="0"/>
              </a:rPr>
              <a:t>-</a:t>
            </a:r>
            <a:r>
              <a:rPr lang="en-US" altLang="zh-CN" sz="996" dirty="0" smtClean="0">
                <a:latin typeface="Times New Roman" pitchFamily="18" charset="0"/>
                <a:cs typeface="Times New Roman" pitchFamily="18" charset="0"/>
              </a:rPr>
              <a:t> </a:t>
            </a:r>
            <a:r>
              <a:rPr lang="zh-CN" altLang="en-US" sz="996" dirty="0" smtClean="0">
                <a:latin typeface="Times New Roman" pitchFamily="18" charset="0"/>
                <a:cs typeface="Times New Roman" pitchFamily="18" charset="0"/>
              </a:rPr>
              <a:t>航空</a:t>
            </a:r>
            <a:endParaRPr lang="en-US" altLang="zh-CN" sz="996" dirty="0" smtClean="0">
              <a:solidFill>
                <a:srgbClr val="58585A"/>
              </a:solidFill>
              <a:latin typeface="Times New Roman" pitchFamily="18" charset="0"/>
              <a:cs typeface="Times New Roman" pitchFamily="18" charset="0"/>
            </a:endParaRPr>
          </a:p>
          <a:p>
            <a:pPr>
              <a:lnSpc>
                <a:spcPts val="1800"/>
              </a:lnSpc>
              <a:tabLst/>
            </a:pPr>
            <a:r>
              <a:rPr lang="en-US" altLang="zh-CN" sz="996" dirty="0" smtClean="0">
                <a:solidFill>
                  <a:srgbClr val="58585A"/>
                </a:solidFill>
                <a:latin typeface="Times New Roman" pitchFamily="18" charset="0"/>
                <a:cs typeface="Times New Roman" pitchFamily="18" charset="0"/>
              </a:rPr>
              <a:t>-</a:t>
            </a:r>
            <a:r>
              <a:rPr lang="en-US" altLang="zh-CN" sz="996" dirty="0" smtClean="0">
                <a:latin typeface="Times New Roman" pitchFamily="18" charset="0"/>
                <a:cs typeface="Times New Roman" pitchFamily="18" charset="0"/>
              </a:rPr>
              <a:t> </a:t>
            </a:r>
            <a:r>
              <a:rPr lang="zh-CN" altLang="en-US" sz="996" dirty="0" smtClean="0">
                <a:latin typeface="Times New Roman" pitchFamily="18" charset="0"/>
                <a:cs typeface="Times New Roman" pitchFamily="18" charset="0"/>
              </a:rPr>
              <a:t>行业</a:t>
            </a:r>
            <a:endParaRPr lang="en-US" altLang="zh-CN" sz="996" dirty="0" smtClean="0">
              <a:solidFill>
                <a:srgbClr val="58585A"/>
              </a:solidFill>
              <a:latin typeface="Times New Roman" pitchFamily="18" charset="0"/>
              <a:cs typeface="Times New Roman" pitchFamily="18" charset="0"/>
            </a:endParaRPr>
          </a:p>
          <a:p>
            <a:pPr>
              <a:lnSpc>
                <a:spcPts val="1800"/>
              </a:lnSpc>
              <a:tabLst/>
            </a:pPr>
            <a:r>
              <a:rPr lang="en-US" altLang="zh-CN" sz="996" dirty="0" smtClean="0">
                <a:solidFill>
                  <a:srgbClr val="58585A"/>
                </a:solidFill>
                <a:latin typeface="Times New Roman" pitchFamily="18" charset="0"/>
                <a:cs typeface="Times New Roman" pitchFamily="18" charset="0"/>
              </a:rPr>
              <a:t>-</a:t>
            </a:r>
            <a:r>
              <a:rPr lang="en-US" altLang="zh-CN" sz="996" dirty="0" smtClean="0">
                <a:latin typeface="Times New Roman" pitchFamily="18" charset="0"/>
                <a:cs typeface="Times New Roman" pitchFamily="18" charset="0"/>
              </a:rPr>
              <a:t> </a:t>
            </a:r>
            <a:r>
              <a:rPr lang="zh-CN" altLang="en-US" sz="996" dirty="0" smtClean="0">
                <a:latin typeface="Times New Roman" pitchFamily="18" charset="0"/>
                <a:cs typeface="Times New Roman" pitchFamily="18" charset="0"/>
              </a:rPr>
              <a:t>汽车</a:t>
            </a:r>
            <a:endParaRPr lang="en-US" altLang="zh-CN" sz="996" dirty="0" smtClean="0">
              <a:solidFill>
                <a:srgbClr val="58585A"/>
              </a:solidFill>
              <a:latin typeface="Times New Roman" pitchFamily="18" charset="0"/>
              <a:cs typeface="Times New Roman" pitchFamily="18" charset="0"/>
            </a:endParaRPr>
          </a:p>
        </p:txBody>
      </p:sp>
      <p:sp>
        <p:nvSpPr>
          <p:cNvPr id="1042" name="TextBox 1"/>
          <p:cNvSpPr txBox="1"/>
          <p:nvPr/>
        </p:nvSpPr>
        <p:spPr>
          <a:xfrm>
            <a:off x="3403600" y="4737100"/>
            <a:ext cx="756617" cy="379591"/>
          </a:xfrm>
          <a:prstGeom prst="rect">
            <a:avLst/>
          </a:prstGeom>
          <a:noFill/>
        </p:spPr>
        <p:txBody>
          <a:bodyPr wrap="none" lIns="0" tIns="0" rIns="0" rtlCol="0">
            <a:spAutoFit/>
          </a:bodyPr>
          <a:lstStyle/>
          <a:p>
            <a:pPr>
              <a:lnSpc>
                <a:spcPts val="1000"/>
              </a:lnSpc>
              <a:tabLst>
                <a:tab pos="342900" algn="l"/>
              </a:tabLst>
            </a:pPr>
            <a:r>
              <a:rPr lang="zh-CN" altLang="en-US" sz="1103" dirty="0" smtClean="0">
                <a:latin typeface="Times New Roman" pitchFamily="18" charset="0"/>
                <a:cs typeface="Times New Roman" pitchFamily="18" charset="0"/>
              </a:rPr>
              <a:t>滚轴</a:t>
            </a:r>
            <a:r>
              <a:rPr lang="en-US" altLang="zh-CN" sz="1103" dirty="0" smtClean="0">
                <a:latin typeface="Times New Roman" pitchFamily="18" charset="0"/>
                <a:cs typeface="Times New Roman" pitchFamily="18" charset="0"/>
              </a:rPr>
              <a:t> </a:t>
            </a:r>
            <a:r>
              <a:rPr lang="en-US" altLang="zh-CN" sz="1103" b="1" dirty="0" smtClean="0">
                <a:solidFill>
                  <a:srgbClr val="000000"/>
                </a:solidFill>
                <a:latin typeface="Times New Roman" pitchFamily="18" charset="0"/>
                <a:cs typeface="Times New Roman" pitchFamily="18" charset="0"/>
              </a:rPr>
              <a:t>&amp;</a:t>
            </a:r>
            <a:r>
              <a:rPr lang="en-US" altLang="zh-CN" sz="1103" dirty="0" smtClean="0">
                <a:latin typeface="Times New Roman" pitchFamily="18" charset="0"/>
                <a:cs typeface="Times New Roman" pitchFamily="18" charset="0"/>
              </a:rPr>
              <a:t> </a:t>
            </a:r>
            <a:r>
              <a:rPr lang="zh-CN" altLang="en-US" sz="1103" b="1" dirty="0" smtClean="0">
                <a:solidFill>
                  <a:srgbClr val="000000"/>
                </a:solidFill>
                <a:latin typeface="Times New Roman" pitchFamily="18" charset="0"/>
                <a:cs typeface="Times New Roman" pitchFamily="18" charset="0"/>
              </a:rPr>
              <a:t>管材</a:t>
            </a:r>
            <a:endParaRPr lang="en-US" altLang="zh-CN" sz="1103" b="1" dirty="0" smtClean="0">
              <a:solidFill>
                <a:srgbClr val="000000"/>
              </a:solidFill>
              <a:latin typeface="Times New Roman" pitchFamily="18" charset="0"/>
              <a:cs typeface="Times New Roman" pitchFamily="18" charset="0"/>
            </a:endParaRPr>
          </a:p>
          <a:p>
            <a:pPr>
              <a:lnSpc>
                <a:spcPts val="1600"/>
              </a:lnSpc>
              <a:tabLst>
                <a:tab pos="342900" algn="l"/>
              </a:tabLst>
            </a:pPr>
            <a:r>
              <a:rPr lang="en-US" altLang="zh-CN" dirty="0" smtClean="0"/>
              <a:t>	</a:t>
            </a:r>
            <a:r>
              <a:rPr lang="en-US" altLang="zh-CN" sz="1103" dirty="0" smtClean="0">
                <a:solidFill>
                  <a:srgbClr val="000000"/>
                </a:solidFill>
                <a:latin typeface="Times New Roman" pitchFamily="18" charset="0"/>
                <a:cs typeface="Times New Roman" pitchFamily="18" charset="0"/>
              </a:rPr>
              <a:t>(38%)</a:t>
            </a:r>
          </a:p>
        </p:txBody>
      </p:sp>
      <p:sp>
        <p:nvSpPr>
          <p:cNvPr id="1043" name="TextBox 1"/>
          <p:cNvSpPr txBox="1"/>
          <p:nvPr/>
        </p:nvSpPr>
        <p:spPr>
          <a:xfrm>
            <a:off x="5029200" y="4737100"/>
            <a:ext cx="637995" cy="174407"/>
          </a:xfrm>
          <a:prstGeom prst="rect">
            <a:avLst/>
          </a:prstGeom>
          <a:noFill/>
        </p:spPr>
        <p:txBody>
          <a:bodyPr wrap="none" lIns="0" tIns="0" rIns="0" rtlCol="0">
            <a:spAutoFit/>
          </a:bodyPr>
          <a:lstStyle/>
          <a:p>
            <a:pPr>
              <a:lnSpc>
                <a:spcPts val="1000"/>
              </a:lnSpc>
              <a:tabLst>
                <a:tab pos="215900" algn="l"/>
              </a:tabLst>
            </a:pPr>
            <a:r>
              <a:rPr lang="zh-CN" altLang="en-US" sz="1103" b="1" dirty="0" smtClean="0">
                <a:solidFill>
                  <a:srgbClr val="000000"/>
                </a:solidFill>
                <a:latin typeface="Times New Roman" pitchFamily="18" charset="0"/>
                <a:cs typeface="Times New Roman" pitchFamily="18" charset="0"/>
              </a:rPr>
              <a:t>部件</a:t>
            </a:r>
            <a:r>
              <a:rPr lang="en-US" altLang="zh-CN" sz="1103" dirty="0" smtClean="0">
                <a:solidFill>
                  <a:srgbClr val="000000"/>
                </a:solidFill>
                <a:latin typeface="Times New Roman" pitchFamily="18" charset="0"/>
                <a:cs typeface="Times New Roman" pitchFamily="18" charset="0"/>
              </a:rPr>
              <a:t>(11%)</a:t>
            </a:r>
          </a:p>
        </p:txBody>
      </p:sp>
      <p:sp>
        <p:nvSpPr>
          <p:cNvPr id="1044" name="TextBox 1"/>
          <p:cNvSpPr txBox="1"/>
          <p:nvPr/>
        </p:nvSpPr>
        <p:spPr>
          <a:xfrm>
            <a:off x="6731000" y="4737100"/>
            <a:ext cx="359073" cy="379591"/>
          </a:xfrm>
          <a:prstGeom prst="rect">
            <a:avLst/>
          </a:prstGeom>
          <a:noFill/>
        </p:spPr>
        <p:txBody>
          <a:bodyPr wrap="none" lIns="0" tIns="0" rIns="0" rtlCol="0">
            <a:spAutoFit/>
          </a:bodyPr>
          <a:lstStyle/>
          <a:p>
            <a:pPr>
              <a:lnSpc>
                <a:spcPts val="1000"/>
              </a:lnSpc>
              <a:tabLst>
                <a:tab pos="76200" algn="l"/>
              </a:tabLst>
            </a:pPr>
            <a:r>
              <a:rPr lang="zh-CN" altLang="en-US" sz="1103" b="1" dirty="0" smtClean="0">
                <a:solidFill>
                  <a:srgbClr val="000000"/>
                </a:solidFill>
                <a:latin typeface="Times New Roman" pitchFamily="18" charset="0"/>
                <a:cs typeface="Times New Roman" pitchFamily="18" charset="0"/>
              </a:rPr>
              <a:t>太空</a:t>
            </a:r>
            <a:endParaRPr lang="en-US" altLang="zh-CN" sz="1103" b="1" dirty="0" smtClean="0">
              <a:solidFill>
                <a:srgbClr val="000000"/>
              </a:solidFill>
              <a:latin typeface="Times New Roman" pitchFamily="18" charset="0"/>
              <a:cs typeface="Times New Roman" pitchFamily="18" charset="0"/>
            </a:endParaRPr>
          </a:p>
          <a:p>
            <a:pPr>
              <a:lnSpc>
                <a:spcPts val="1600"/>
              </a:lnSpc>
              <a:tabLst>
                <a:tab pos="76200" algn="l"/>
              </a:tabLst>
            </a:pPr>
            <a:r>
              <a:rPr lang="en-US" altLang="zh-CN" dirty="0" smtClean="0"/>
              <a:t>	</a:t>
            </a:r>
            <a:r>
              <a:rPr lang="en-US" altLang="zh-CN" sz="1103" dirty="0" smtClean="0">
                <a:solidFill>
                  <a:srgbClr val="000000"/>
                </a:solidFill>
                <a:latin typeface="Times New Roman" pitchFamily="18" charset="0"/>
                <a:cs typeface="Times New Roman" pitchFamily="18" charset="0"/>
              </a:rPr>
              <a:t>(5%)</a:t>
            </a:r>
          </a:p>
        </p:txBody>
      </p:sp>
      <p:sp>
        <p:nvSpPr>
          <p:cNvPr id="1045" name="TextBox 1"/>
          <p:cNvSpPr txBox="1"/>
          <p:nvPr/>
        </p:nvSpPr>
        <p:spPr>
          <a:xfrm>
            <a:off x="7772400" y="4610100"/>
            <a:ext cx="1484381" cy="353943"/>
          </a:xfrm>
          <a:prstGeom prst="rect">
            <a:avLst/>
          </a:prstGeom>
          <a:noFill/>
        </p:spPr>
        <p:txBody>
          <a:bodyPr wrap="none" lIns="0" tIns="0" rIns="0" rtlCol="0">
            <a:spAutoFit/>
          </a:bodyPr>
          <a:lstStyle/>
          <a:p>
            <a:pPr>
              <a:lnSpc>
                <a:spcPts val="800"/>
              </a:lnSpc>
              <a:tabLst>
                <a:tab pos="88900" algn="l"/>
                <a:tab pos="444500" algn="l"/>
              </a:tabLst>
            </a:pPr>
            <a:r>
              <a:rPr lang="zh-CN" altLang="en-US" sz="902" b="1" dirty="0" smtClean="0">
                <a:solidFill>
                  <a:srgbClr val="000000"/>
                </a:solidFill>
                <a:latin typeface="Times New Roman" pitchFamily="18" charset="0"/>
                <a:cs typeface="Times New Roman" pitchFamily="18" charset="0"/>
              </a:rPr>
              <a:t>高性能聚合物复合材料</a:t>
            </a:r>
            <a:r>
              <a:rPr lang="en-US" altLang="zh-CN" sz="900" b="1" dirty="0" smtClean="0">
                <a:solidFill>
                  <a:srgbClr val="000000"/>
                </a:solidFill>
                <a:latin typeface="Times New Roman" pitchFamily="18" charset="0"/>
                <a:cs typeface="Times New Roman" pitchFamily="18" charset="0"/>
              </a:rPr>
              <a:t> (PPC)</a:t>
            </a:r>
          </a:p>
          <a:p>
            <a:pPr>
              <a:lnSpc>
                <a:spcPts val="1600"/>
              </a:lnSpc>
              <a:tabLst>
                <a:tab pos="88900" algn="l"/>
                <a:tab pos="444500" algn="l"/>
              </a:tabLst>
            </a:pPr>
            <a:r>
              <a:rPr lang="en-US" altLang="zh-CN" dirty="0" smtClean="0"/>
              <a:t>		</a:t>
            </a:r>
            <a:r>
              <a:rPr lang="en-US" altLang="zh-CN" sz="1103" dirty="0" smtClean="0">
                <a:solidFill>
                  <a:srgbClr val="000000"/>
                </a:solidFill>
                <a:latin typeface="Times New Roman" pitchFamily="18" charset="0"/>
                <a:cs typeface="Times New Roman" pitchFamily="18" charset="0"/>
              </a:rPr>
              <a:t>(5%)</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239712" y="0"/>
            <a:ext cx="10080625" cy="7561326"/>
          </a:xfrm>
          <a:custGeom>
            <a:avLst/>
            <a:gdLst>
              <a:gd name="connsiteX0" fmla="*/ 0 w 10080625"/>
              <a:gd name="connsiteY0" fmla="*/ 7561326 h 7561326"/>
              <a:gd name="connsiteX1" fmla="*/ 10080625 w 10080625"/>
              <a:gd name="connsiteY1" fmla="*/ 7561326 h 7561326"/>
              <a:gd name="connsiteX2" fmla="*/ 10080625 w 10080625"/>
              <a:gd name="connsiteY2" fmla="*/ 0 h 7561326"/>
              <a:gd name="connsiteX3" fmla="*/ 0 w 10080625"/>
              <a:gd name="connsiteY3" fmla="*/ 0 h 7561326"/>
              <a:gd name="connsiteX4" fmla="*/ 0 w 10080625"/>
              <a:gd name="connsiteY4" fmla="*/ 7561326 h 756132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080625" h="7561326">
                <a:moveTo>
                  <a:pt x="0" y="7561326"/>
                </a:moveTo>
                <a:lnTo>
                  <a:pt x="10080625" y="7561326"/>
                </a:lnTo>
                <a:lnTo>
                  <a:pt x="10080625" y="0"/>
                </a:lnTo>
                <a:lnTo>
                  <a:pt x="0" y="0"/>
                </a:lnTo>
                <a:lnTo>
                  <a:pt x="0" y="7561326"/>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442912" y="1254125"/>
            <a:ext cx="9190037" cy="19050"/>
          </a:xfrm>
          <a:custGeom>
            <a:avLst/>
            <a:gdLst>
              <a:gd name="connsiteX0" fmla="*/ 6350 w 9190037"/>
              <a:gd name="connsiteY0" fmla="*/ 6350 h 19050"/>
              <a:gd name="connsiteX1" fmla="*/ 9183687 w 9190037"/>
              <a:gd name="connsiteY1" fmla="*/ 6350 h 19050"/>
            </a:gdLst>
            <a:ahLst/>
            <a:cxnLst>
              <a:cxn ang="0">
                <a:pos x="connsiteX0" y="connsiteY0"/>
              </a:cxn>
              <a:cxn ang="1">
                <a:pos x="connsiteX1" y="connsiteY1"/>
              </a:cxn>
            </a:cxnLst>
            <a:rect l="l" t="t" r="r" b="b"/>
            <a:pathLst>
              <a:path w="9190037" h="19050">
                <a:moveTo>
                  <a:pt x="6350" y="6350"/>
                </a:moveTo>
                <a:lnTo>
                  <a:pt x="9183687" y="6350"/>
                </a:lnTo>
              </a:path>
            </a:pathLst>
          </a:custGeom>
          <a:ln w="12700">
            <a:solidFill>
              <a:srgbClr val="093E6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Freeform 3"/>
          <p:cNvSpPr/>
          <p:nvPr/>
        </p:nvSpPr>
        <p:spPr>
          <a:xfrm>
            <a:off x="3106166" y="7133145"/>
            <a:ext cx="3224783" cy="16764"/>
          </a:xfrm>
          <a:custGeom>
            <a:avLst/>
            <a:gdLst>
              <a:gd name="connsiteX0" fmla="*/ 0 w 3224783"/>
              <a:gd name="connsiteY0" fmla="*/ 0 h 16764"/>
              <a:gd name="connsiteX1" fmla="*/ 806195 w 3224783"/>
              <a:gd name="connsiteY1" fmla="*/ 0 h 16764"/>
              <a:gd name="connsiteX2" fmla="*/ 1612392 w 3224783"/>
              <a:gd name="connsiteY2" fmla="*/ 0 h 16764"/>
              <a:gd name="connsiteX3" fmla="*/ 2418587 w 3224783"/>
              <a:gd name="connsiteY3" fmla="*/ 0 h 16764"/>
              <a:gd name="connsiteX4" fmla="*/ 3224783 w 3224783"/>
              <a:gd name="connsiteY4" fmla="*/ 0 h 16764"/>
              <a:gd name="connsiteX5" fmla="*/ 3224783 w 3224783"/>
              <a:gd name="connsiteY5" fmla="*/ 16764 h 16764"/>
              <a:gd name="connsiteX6" fmla="*/ 2418587 w 3224783"/>
              <a:gd name="connsiteY6" fmla="*/ 16764 h 16764"/>
              <a:gd name="connsiteX7" fmla="*/ 1612392 w 3224783"/>
              <a:gd name="connsiteY7" fmla="*/ 16764 h 16764"/>
              <a:gd name="connsiteX8" fmla="*/ 806195 w 3224783"/>
              <a:gd name="connsiteY8" fmla="*/ 16764 h 16764"/>
              <a:gd name="connsiteX9" fmla="*/ 0 w 3224783"/>
              <a:gd name="connsiteY9" fmla="*/ 16764 h 16764"/>
              <a:gd name="connsiteX10" fmla="*/ 0 w 3224783"/>
              <a:gd name="connsiteY10" fmla="*/ 0 h 16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3224783" h="16764">
                <a:moveTo>
                  <a:pt x="0" y="0"/>
                </a:moveTo>
                <a:lnTo>
                  <a:pt x="806195" y="0"/>
                </a:lnTo>
                <a:lnTo>
                  <a:pt x="1612392" y="0"/>
                </a:lnTo>
                <a:lnTo>
                  <a:pt x="2418587" y="0"/>
                </a:lnTo>
                <a:lnTo>
                  <a:pt x="3224783" y="0"/>
                </a:lnTo>
                <a:lnTo>
                  <a:pt x="3224783" y="16764"/>
                </a:lnTo>
                <a:lnTo>
                  <a:pt x="2418587" y="16764"/>
                </a:lnTo>
                <a:lnTo>
                  <a:pt x="1612392" y="16764"/>
                </a:lnTo>
                <a:lnTo>
                  <a:pt x="806195" y="16764"/>
                </a:lnTo>
                <a:lnTo>
                  <a:pt x="0" y="16764"/>
                </a:lnTo>
                <a:lnTo>
                  <a:pt x="0" y="0"/>
                </a:lnTo>
              </a:path>
            </a:pathLst>
          </a:custGeom>
          <a:solidFill>
            <a:srgbClr val="00999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2480817" y="3538220"/>
            <a:ext cx="1127760" cy="13715"/>
          </a:xfrm>
          <a:custGeom>
            <a:avLst/>
            <a:gdLst>
              <a:gd name="connsiteX0" fmla="*/ 0 w 1127760"/>
              <a:gd name="connsiteY0" fmla="*/ 0 h 13715"/>
              <a:gd name="connsiteX1" fmla="*/ 375920 w 1127760"/>
              <a:gd name="connsiteY1" fmla="*/ 0 h 13715"/>
              <a:gd name="connsiteX2" fmla="*/ 751839 w 1127760"/>
              <a:gd name="connsiteY2" fmla="*/ 0 h 13715"/>
              <a:gd name="connsiteX3" fmla="*/ 1127760 w 1127760"/>
              <a:gd name="connsiteY3" fmla="*/ 0 h 13715"/>
              <a:gd name="connsiteX4" fmla="*/ 1127760 w 1127760"/>
              <a:gd name="connsiteY4" fmla="*/ 13715 h 13715"/>
              <a:gd name="connsiteX5" fmla="*/ 751839 w 1127760"/>
              <a:gd name="connsiteY5" fmla="*/ 13715 h 13715"/>
              <a:gd name="connsiteX6" fmla="*/ 375920 w 1127760"/>
              <a:gd name="connsiteY6" fmla="*/ 13715 h 13715"/>
              <a:gd name="connsiteX7" fmla="*/ 0 w 1127760"/>
              <a:gd name="connsiteY7" fmla="*/ 13715 h 13715"/>
              <a:gd name="connsiteX8" fmla="*/ 0 w 1127760"/>
              <a:gd name="connsiteY8" fmla="*/ 0 h 137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127760" h="13715">
                <a:moveTo>
                  <a:pt x="0" y="0"/>
                </a:moveTo>
                <a:lnTo>
                  <a:pt x="375920" y="0"/>
                </a:lnTo>
                <a:lnTo>
                  <a:pt x="751839" y="0"/>
                </a:lnTo>
                <a:lnTo>
                  <a:pt x="1127760" y="0"/>
                </a:lnTo>
                <a:lnTo>
                  <a:pt x="1127760" y="13715"/>
                </a:lnTo>
                <a:lnTo>
                  <a:pt x="751839" y="13715"/>
                </a:lnTo>
                <a:lnTo>
                  <a:pt x="375920" y="13715"/>
                </a:lnTo>
                <a:lnTo>
                  <a:pt x="0" y="13715"/>
                </a:lnTo>
                <a:lnTo>
                  <a:pt x="0" y="0"/>
                </a:lnTo>
              </a:path>
            </a:pathLst>
          </a:custGeom>
          <a:solidFill>
            <a:srgbClr val="00999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2703322" y="3751579"/>
            <a:ext cx="682751" cy="13716"/>
          </a:xfrm>
          <a:custGeom>
            <a:avLst/>
            <a:gdLst>
              <a:gd name="connsiteX0" fmla="*/ 0 w 682751"/>
              <a:gd name="connsiteY0" fmla="*/ 0 h 13716"/>
              <a:gd name="connsiteX1" fmla="*/ 341376 w 682751"/>
              <a:gd name="connsiteY1" fmla="*/ 0 h 13716"/>
              <a:gd name="connsiteX2" fmla="*/ 682751 w 682751"/>
              <a:gd name="connsiteY2" fmla="*/ 0 h 13716"/>
              <a:gd name="connsiteX3" fmla="*/ 682751 w 682751"/>
              <a:gd name="connsiteY3" fmla="*/ 13716 h 13716"/>
              <a:gd name="connsiteX4" fmla="*/ 341376 w 682751"/>
              <a:gd name="connsiteY4" fmla="*/ 13716 h 13716"/>
              <a:gd name="connsiteX5" fmla="*/ 0 w 682751"/>
              <a:gd name="connsiteY5" fmla="*/ 13716 h 13716"/>
              <a:gd name="connsiteX6" fmla="*/ 0 w 682751"/>
              <a:gd name="connsiteY6" fmla="*/ 0 h 1371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682751" h="13716">
                <a:moveTo>
                  <a:pt x="0" y="0"/>
                </a:moveTo>
                <a:lnTo>
                  <a:pt x="341376" y="0"/>
                </a:lnTo>
                <a:lnTo>
                  <a:pt x="682751" y="0"/>
                </a:lnTo>
                <a:lnTo>
                  <a:pt x="682751" y="13716"/>
                </a:lnTo>
                <a:lnTo>
                  <a:pt x="341376" y="13716"/>
                </a:lnTo>
                <a:lnTo>
                  <a:pt x="0" y="13716"/>
                </a:lnTo>
                <a:lnTo>
                  <a:pt x="0" y="0"/>
                </a:lnTo>
              </a:path>
            </a:pathLst>
          </a:custGeom>
          <a:solidFill>
            <a:srgbClr val="00999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519176" y="3538220"/>
            <a:ext cx="1255775" cy="13715"/>
          </a:xfrm>
          <a:custGeom>
            <a:avLst/>
            <a:gdLst>
              <a:gd name="connsiteX0" fmla="*/ 0 w 1255775"/>
              <a:gd name="connsiteY0" fmla="*/ 0 h 13715"/>
              <a:gd name="connsiteX1" fmla="*/ 313943 w 1255775"/>
              <a:gd name="connsiteY1" fmla="*/ 0 h 13715"/>
              <a:gd name="connsiteX2" fmla="*/ 627887 w 1255775"/>
              <a:gd name="connsiteY2" fmla="*/ 0 h 13715"/>
              <a:gd name="connsiteX3" fmla="*/ 941831 w 1255775"/>
              <a:gd name="connsiteY3" fmla="*/ 0 h 13715"/>
              <a:gd name="connsiteX4" fmla="*/ 1255775 w 1255775"/>
              <a:gd name="connsiteY4" fmla="*/ 0 h 13715"/>
              <a:gd name="connsiteX5" fmla="*/ 1255775 w 1255775"/>
              <a:gd name="connsiteY5" fmla="*/ 13715 h 13715"/>
              <a:gd name="connsiteX6" fmla="*/ 941831 w 1255775"/>
              <a:gd name="connsiteY6" fmla="*/ 13715 h 13715"/>
              <a:gd name="connsiteX7" fmla="*/ 627887 w 1255775"/>
              <a:gd name="connsiteY7" fmla="*/ 13715 h 13715"/>
              <a:gd name="connsiteX8" fmla="*/ 313943 w 1255775"/>
              <a:gd name="connsiteY8" fmla="*/ 13715 h 13715"/>
              <a:gd name="connsiteX9" fmla="*/ 0 w 1255775"/>
              <a:gd name="connsiteY9" fmla="*/ 13715 h 13715"/>
              <a:gd name="connsiteX10" fmla="*/ 0 w 1255775"/>
              <a:gd name="connsiteY10" fmla="*/ 0 h 137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255775" h="13715">
                <a:moveTo>
                  <a:pt x="0" y="0"/>
                </a:moveTo>
                <a:lnTo>
                  <a:pt x="313943" y="0"/>
                </a:lnTo>
                <a:lnTo>
                  <a:pt x="627887" y="0"/>
                </a:lnTo>
                <a:lnTo>
                  <a:pt x="941831" y="0"/>
                </a:lnTo>
                <a:lnTo>
                  <a:pt x="1255775" y="0"/>
                </a:lnTo>
                <a:lnTo>
                  <a:pt x="1255775" y="13715"/>
                </a:lnTo>
                <a:lnTo>
                  <a:pt x="941831" y="13715"/>
                </a:lnTo>
                <a:lnTo>
                  <a:pt x="627887" y="13715"/>
                </a:lnTo>
                <a:lnTo>
                  <a:pt x="313943" y="13715"/>
                </a:lnTo>
                <a:lnTo>
                  <a:pt x="0" y="13715"/>
                </a:lnTo>
                <a:lnTo>
                  <a:pt x="0" y="0"/>
                </a:lnTo>
              </a:path>
            </a:pathLst>
          </a:custGeom>
          <a:solidFill>
            <a:srgbClr val="00999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4476877" y="3538220"/>
            <a:ext cx="1008888" cy="13715"/>
          </a:xfrm>
          <a:custGeom>
            <a:avLst/>
            <a:gdLst>
              <a:gd name="connsiteX0" fmla="*/ 0 w 1008888"/>
              <a:gd name="connsiteY0" fmla="*/ 0 h 13715"/>
              <a:gd name="connsiteX1" fmla="*/ 336422 w 1008888"/>
              <a:gd name="connsiteY1" fmla="*/ 0 h 13715"/>
              <a:gd name="connsiteX2" fmla="*/ 672591 w 1008888"/>
              <a:gd name="connsiteY2" fmla="*/ 0 h 13715"/>
              <a:gd name="connsiteX3" fmla="*/ 1008888 w 1008888"/>
              <a:gd name="connsiteY3" fmla="*/ 0 h 13715"/>
              <a:gd name="connsiteX4" fmla="*/ 1008888 w 1008888"/>
              <a:gd name="connsiteY4" fmla="*/ 13715 h 13715"/>
              <a:gd name="connsiteX5" fmla="*/ 672591 w 1008888"/>
              <a:gd name="connsiteY5" fmla="*/ 13715 h 13715"/>
              <a:gd name="connsiteX6" fmla="*/ 336422 w 1008888"/>
              <a:gd name="connsiteY6" fmla="*/ 13715 h 13715"/>
              <a:gd name="connsiteX7" fmla="*/ 0 w 1008888"/>
              <a:gd name="connsiteY7" fmla="*/ 13715 h 13715"/>
              <a:gd name="connsiteX8" fmla="*/ 0 w 1008888"/>
              <a:gd name="connsiteY8" fmla="*/ 0 h 137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008888" h="13715">
                <a:moveTo>
                  <a:pt x="0" y="0"/>
                </a:moveTo>
                <a:lnTo>
                  <a:pt x="336422" y="0"/>
                </a:lnTo>
                <a:lnTo>
                  <a:pt x="672591" y="0"/>
                </a:lnTo>
                <a:lnTo>
                  <a:pt x="1008888" y="0"/>
                </a:lnTo>
                <a:lnTo>
                  <a:pt x="1008888" y="13715"/>
                </a:lnTo>
                <a:lnTo>
                  <a:pt x="672591" y="13715"/>
                </a:lnTo>
                <a:lnTo>
                  <a:pt x="336422" y="13715"/>
                </a:lnTo>
                <a:lnTo>
                  <a:pt x="0" y="13715"/>
                </a:lnTo>
                <a:lnTo>
                  <a:pt x="0" y="0"/>
                </a:lnTo>
              </a:path>
            </a:pathLst>
          </a:custGeom>
          <a:solidFill>
            <a:srgbClr val="00999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6685660" y="3538220"/>
            <a:ext cx="505968" cy="13715"/>
          </a:xfrm>
          <a:custGeom>
            <a:avLst/>
            <a:gdLst>
              <a:gd name="connsiteX0" fmla="*/ 0 w 505968"/>
              <a:gd name="connsiteY0" fmla="*/ 0 h 13715"/>
              <a:gd name="connsiteX1" fmla="*/ 252983 w 505968"/>
              <a:gd name="connsiteY1" fmla="*/ 0 h 13715"/>
              <a:gd name="connsiteX2" fmla="*/ 505968 w 505968"/>
              <a:gd name="connsiteY2" fmla="*/ 0 h 13715"/>
              <a:gd name="connsiteX3" fmla="*/ 505968 w 505968"/>
              <a:gd name="connsiteY3" fmla="*/ 13715 h 13715"/>
              <a:gd name="connsiteX4" fmla="*/ 252983 w 505968"/>
              <a:gd name="connsiteY4" fmla="*/ 13715 h 13715"/>
              <a:gd name="connsiteX5" fmla="*/ 0 w 505968"/>
              <a:gd name="connsiteY5" fmla="*/ 13715 h 13715"/>
              <a:gd name="connsiteX6" fmla="*/ 0 w 505968"/>
              <a:gd name="connsiteY6" fmla="*/ 0 h 137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505968" h="13715">
                <a:moveTo>
                  <a:pt x="0" y="0"/>
                </a:moveTo>
                <a:lnTo>
                  <a:pt x="252983" y="0"/>
                </a:lnTo>
                <a:lnTo>
                  <a:pt x="505968" y="0"/>
                </a:lnTo>
                <a:lnTo>
                  <a:pt x="505968" y="13715"/>
                </a:lnTo>
                <a:lnTo>
                  <a:pt x="252983" y="13715"/>
                </a:lnTo>
                <a:lnTo>
                  <a:pt x="0" y="13715"/>
                </a:lnTo>
                <a:lnTo>
                  <a:pt x="0" y="0"/>
                </a:lnTo>
              </a:path>
            </a:pathLst>
          </a:custGeom>
          <a:solidFill>
            <a:srgbClr val="00999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8391652" y="3538220"/>
            <a:ext cx="1019556" cy="13715"/>
          </a:xfrm>
          <a:custGeom>
            <a:avLst/>
            <a:gdLst>
              <a:gd name="connsiteX0" fmla="*/ 0 w 1019556"/>
              <a:gd name="connsiteY0" fmla="*/ 0 h 13715"/>
              <a:gd name="connsiteX1" fmla="*/ 339852 w 1019556"/>
              <a:gd name="connsiteY1" fmla="*/ 0 h 13715"/>
              <a:gd name="connsiteX2" fmla="*/ 679704 w 1019556"/>
              <a:gd name="connsiteY2" fmla="*/ 0 h 13715"/>
              <a:gd name="connsiteX3" fmla="*/ 1019555 w 1019556"/>
              <a:gd name="connsiteY3" fmla="*/ 0 h 13715"/>
              <a:gd name="connsiteX4" fmla="*/ 1019555 w 1019556"/>
              <a:gd name="connsiteY4" fmla="*/ 13715 h 13715"/>
              <a:gd name="connsiteX5" fmla="*/ 679704 w 1019556"/>
              <a:gd name="connsiteY5" fmla="*/ 13715 h 13715"/>
              <a:gd name="connsiteX6" fmla="*/ 339852 w 1019556"/>
              <a:gd name="connsiteY6" fmla="*/ 13715 h 13715"/>
              <a:gd name="connsiteX7" fmla="*/ 0 w 1019556"/>
              <a:gd name="connsiteY7" fmla="*/ 13715 h 13715"/>
              <a:gd name="connsiteX8" fmla="*/ 0 w 1019556"/>
              <a:gd name="connsiteY8" fmla="*/ 0 h 137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019556" h="13715">
                <a:moveTo>
                  <a:pt x="0" y="0"/>
                </a:moveTo>
                <a:lnTo>
                  <a:pt x="339852" y="0"/>
                </a:lnTo>
                <a:lnTo>
                  <a:pt x="679704" y="0"/>
                </a:lnTo>
                <a:lnTo>
                  <a:pt x="1019555" y="0"/>
                </a:lnTo>
                <a:lnTo>
                  <a:pt x="1019555" y="13715"/>
                </a:lnTo>
                <a:lnTo>
                  <a:pt x="679704" y="13715"/>
                </a:lnTo>
                <a:lnTo>
                  <a:pt x="339852" y="13715"/>
                </a:lnTo>
                <a:lnTo>
                  <a:pt x="0" y="13715"/>
                </a:lnTo>
                <a:lnTo>
                  <a:pt x="0" y="0"/>
                </a:lnTo>
              </a:path>
            </a:pathLst>
          </a:custGeom>
          <a:solidFill>
            <a:srgbClr val="00999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8576056" y="3751579"/>
            <a:ext cx="650747" cy="13716"/>
          </a:xfrm>
          <a:custGeom>
            <a:avLst/>
            <a:gdLst>
              <a:gd name="connsiteX0" fmla="*/ 0 w 650747"/>
              <a:gd name="connsiteY0" fmla="*/ 0 h 13716"/>
              <a:gd name="connsiteX1" fmla="*/ 325373 w 650747"/>
              <a:gd name="connsiteY1" fmla="*/ 0 h 13716"/>
              <a:gd name="connsiteX2" fmla="*/ 650747 w 650747"/>
              <a:gd name="connsiteY2" fmla="*/ 0 h 13716"/>
              <a:gd name="connsiteX3" fmla="*/ 650747 w 650747"/>
              <a:gd name="connsiteY3" fmla="*/ 13716 h 13716"/>
              <a:gd name="connsiteX4" fmla="*/ 325373 w 650747"/>
              <a:gd name="connsiteY4" fmla="*/ 13716 h 13716"/>
              <a:gd name="connsiteX5" fmla="*/ 0 w 650747"/>
              <a:gd name="connsiteY5" fmla="*/ 13716 h 13716"/>
              <a:gd name="connsiteX6" fmla="*/ 0 w 650747"/>
              <a:gd name="connsiteY6" fmla="*/ 0 h 1371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650747" h="13716">
                <a:moveTo>
                  <a:pt x="0" y="0"/>
                </a:moveTo>
                <a:lnTo>
                  <a:pt x="325373" y="0"/>
                </a:lnTo>
                <a:lnTo>
                  <a:pt x="650747" y="0"/>
                </a:lnTo>
                <a:lnTo>
                  <a:pt x="650747" y="13716"/>
                </a:lnTo>
                <a:lnTo>
                  <a:pt x="325373" y="13716"/>
                </a:lnTo>
                <a:lnTo>
                  <a:pt x="0" y="13716"/>
                </a:lnTo>
                <a:lnTo>
                  <a:pt x="0" y="0"/>
                </a:lnTo>
              </a:path>
            </a:pathLst>
          </a:custGeom>
          <a:solidFill>
            <a:srgbClr val="00999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8431276" y="3964940"/>
            <a:ext cx="941831" cy="13715"/>
          </a:xfrm>
          <a:custGeom>
            <a:avLst/>
            <a:gdLst>
              <a:gd name="connsiteX0" fmla="*/ 0 w 941831"/>
              <a:gd name="connsiteY0" fmla="*/ 0 h 13715"/>
              <a:gd name="connsiteX1" fmla="*/ 313943 w 941831"/>
              <a:gd name="connsiteY1" fmla="*/ 0 h 13715"/>
              <a:gd name="connsiteX2" fmla="*/ 627888 w 941831"/>
              <a:gd name="connsiteY2" fmla="*/ 0 h 13715"/>
              <a:gd name="connsiteX3" fmla="*/ 941831 w 941831"/>
              <a:gd name="connsiteY3" fmla="*/ 0 h 13715"/>
              <a:gd name="connsiteX4" fmla="*/ 941831 w 941831"/>
              <a:gd name="connsiteY4" fmla="*/ 13715 h 13715"/>
              <a:gd name="connsiteX5" fmla="*/ 627888 w 941831"/>
              <a:gd name="connsiteY5" fmla="*/ 13715 h 13715"/>
              <a:gd name="connsiteX6" fmla="*/ 313943 w 941831"/>
              <a:gd name="connsiteY6" fmla="*/ 13715 h 13715"/>
              <a:gd name="connsiteX7" fmla="*/ 0 w 941831"/>
              <a:gd name="connsiteY7" fmla="*/ 13715 h 13715"/>
              <a:gd name="connsiteX8" fmla="*/ 0 w 941831"/>
              <a:gd name="connsiteY8" fmla="*/ 0 h 137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941831" h="13715">
                <a:moveTo>
                  <a:pt x="0" y="0"/>
                </a:moveTo>
                <a:lnTo>
                  <a:pt x="313943" y="0"/>
                </a:lnTo>
                <a:lnTo>
                  <a:pt x="627888" y="0"/>
                </a:lnTo>
                <a:lnTo>
                  <a:pt x="941831" y="0"/>
                </a:lnTo>
                <a:lnTo>
                  <a:pt x="941831" y="13715"/>
                </a:lnTo>
                <a:lnTo>
                  <a:pt x="627888" y="13715"/>
                </a:lnTo>
                <a:lnTo>
                  <a:pt x="313943" y="13715"/>
                </a:lnTo>
                <a:lnTo>
                  <a:pt x="0" y="13715"/>
                </a:lnTo>
                <a:lnTo>
                  <a:pt x="0" y="0"/>
                </a:lnTo>
              </a:path>
            </a:pathLst>
          </a:custGeom>
          <a:solidFill>
            <a:srgbClr val="00999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8318500" y="622300"/>
            <a:ext cx="1308100" cy="279400"/>
          </a:xfrm>
          <a:prstGeom prst="rect">
            <a:avLst/>
          </a:prstGeom>
          <a:noFill/>
        </p:spPr>
      </p:pic>
      <p:pic>
        <p:nvPicPr>
          <p:cNvPr id="14" name="Picture 3">
            <a:hlinkClick r:id="rId3" action="ppaction://hlinksldjump"/>
          </p:cNvPr>
          <p:cNvPicPr>
            <a:picLocks noChangeAspect="1" noChangeArrowheads="1"/>
          </p:cNvPicPr>
          <p:nvPr/>
        </p:nvPicPr>
        <p:blipFill>
          <a:blip r:embed="rId4" cstate="print"/>
          <a:srcRect/>
          <a:stretch>
            <a:fillRect/>
          </a:stretch>
        </p:blipFill>
        <p:spPr bwMode="auto">
          <a:xfrm>
            <a:off x="254000" y="4038600"/>
            <a:ext cx="1727200" cy="838200"/>
          </a:xfrm>
          <a:prstGeom prst="rect">
            <a:avLst/>
          </a:prstGeom>
          <a:noFill/>
        </p:spPr>
      </p:pic>
      <p:pic>
        <p:nvPicPr>
          <p:cNvPr id="15" name="Picture 3">
            <a:hlinkClick r:id="rId5" action="ppaction://hlinksldjump"/>
          </p:cNvPr>
          <p:cNvPicPr>
            <a:picLocks noChangeAspect="1" noChangeArrowheads="1"/>
          </p:cNvPicPr>
          <p:nvPr/>
        </p:nvPicPr>
        <p:blipFill>
          <a:blip r:embed="rId6" cstate="print"/>
          <a:srcRect/>
          <a:stretch>
            <a:fillRect/>
          </a:stretch>
        </p:blipFill>
        <p:spPr bwMode="auto">
          <a:xfrm>
            <a:off x="2184400" y="4038600"/>
            <a:ext cx="1714500" cy="838200"/>
          </a:xfrm>
          <a:prstGeom prst="rect">
            <a:avLst/>
          </a:prstGeom>
          <a:noFill/>
        </p:spPr>
      </p:pic>
      <p:pic>
        <p:nvPicPr>
          <p:cNvPr id="16" name="Picture 3">
            <a:hlinkClick r:id="rId7" action="ppaction://hlinksldjump"/>
          </p:cNvPr>
          <p:cNvPicPr>
            <a:picLocks noChangeAspect="1" noChangeArrowheads="1"/>
          </p:cNvPicPr>
          <p:nvPr/>
        </p:nvPicPr>
        <p:blipFill>
          <a:blip r:embed="rId8" cstate="print"/>
          <a:srcRect/>
          <a:stretch>
            <a:fillRect/>
          </a:stretch>
        </p:blipFill>
        <p:spPr bwMode="auto">
          <a:xfrm>
            <a:off x="4114800" y="4025900"/>
            <a:ext cx="1727200" cy="850900"/>
          </a:xfrm>
          <a:prstGeom prst="rect">
            <a:avLst/>
          </a:prstGeom>
          <a:noFill/>
        </p:spPr>
      </p:pic>
      <p:pic>
        <p:nvPicPr>
          <p:cNvPr id="17" name="Picture 3">
            <a:hlinkClick r:id="rId9" action="ppaction://hlinksldjump"/>
          </p:cNvPr>
          <p:cNvPicPr>
            <a:picLocks noChangeAspect="1" noChangeArrowheads="1"/>
          </p:cNvPicPr>
          <p:nvPr/>
        </p:nvPicPr>
        <p:blipFill>
          <a:blip r:embed="rId10" cstate="print"/>
          <a:srcRect/>
          <a:stretch>
            <a:fillRect/>
          </a:stretch>
        </p:blipFill>
        <p:spPr bwMode="auto">
          <a:xfrm>
            <a:off x="6083300" y="4025900"/>
            <a:ext cx="1739900" cy="850900"/>
          </a:xfrm>
          <a:prstGeom prst="rect">
            <a:avLst/>
          </a:prstGeom>
          <a:noFill/>
        </p:spPr>
      </p:pic>
      <p:pic>
        <p:nvPicPr>
          <p:cNvPr id="18" name="Picture 3"/>
          <p:cNvPicPr>
            <a:picLocks noChangeAspect="1" noChangeArrowheads="1"/>
          </p:cNvPicPr>
          <p:nvPr/>
        </p:nvPicPr>
        <p:blipFill>
          <a:blip r:embed="rId11" cstate="print"/>
          <a:srcRect/>
          <a:stretch>
            <a:fillRect/>
          </a:stretch>
        </p:blipFill>
        <p:spPr bwMode="auto">
          <a:xfrm>
            <a:off x="8026400" y="4025900"/>
            <a:ext cx="1752600" cy="850900"/>
          </a:xfrm>
          <a:prstGeom prst="rect">
            <a:avLst/>
          </a:prstGeom>
          <a:noFill/>
        </p:spPr>
      </p:pic>
      <p:pic>
        <p:nvPicPr>
          <p:cNvPr id="19" name="Picture 3">
            <a:hlinkClick r:id="rId12"/>
          </p:cNvPr>
          <p:cNvPicPr>
            <a:picLocks noChangeAspect="1" noChangeArrowheads="1"/>
          </p:cNvPicPr>
          <p:nvPr/>
        </p:nvPicPr>
        <p:blipFill>
          <a:blip r:embed="rId13" cstate="print"/>
          <a:srcRect/>
          <a:stretch>
            <a:fillRect/>
          </a:stretch>
        </p:blipFill>
        <p:spPr bwMode="auto">
          <a:xfrm>
            <a:off x="1473200" y="5207000"/>
            <a:ext cx="2260600" cy="1333500"/>
          </a:xfrm>
          <a:prstGeom prst="rect">
            <a:avLst/>
          </a:prstGeom>
          <a:noFill/>
        </p:spPr>
      </p:pic>
      <p:pic>
        <p:nvPicPr>
          <p:cNvPr id="20" name="Picture 3">
            <a:hlinkClick r:id="rId14"/>
          </p:cNvPr>
          <p:cNvPicPr>
            <a:picLocks noChangeAspect="1" noChangeArrowheads="1"/>
          </p:cNvPicPr>
          <p:nvPr/>
        </p:nvPicPr>
        <p:blipFill>
          <a:blip r:embed="rId15" cstate="print"/>
          <a:srcRect/>
          <a:stretch>
            <a:fillRect/>
          </a:stretch>
        </p:blipFill>
        <p:spPr bwMode="auto">
          <a:xfrm>
            <a:off x="3835400" y="5207000"/>
            <a:ext cx="2260600" cy="1333500"/>
          </a:xfrm>
          <a:prstGeom prst="rect">
            <a:avLst/>
          </a:prstGeom>
          <a:noFill/>
        </p:spPr>
      </p:pic>
      <p:pic>
        <p:nvPicPr>
          <p:cNvPr id="21" name="Picture 3">
            <a:hlinkClick r:id="rId16"/>
          </p:cNvPr>
          <p:cNvPicPr>
            <a:picLocks noChangeAspect="1" noChangeArrowheads="1"/>
          </p:cNvPicPr>
          <p:nvPr/>
        </p:nvPicPr>
        <p:blipFill>
          <a:blip r:embed="rId17" cstate="print"/>
          <a:srcRect/>
          <a:stretch>
            <a:fillRect/>
          </a:stretch>
        </p:blipFill>
        <p:spPr bwMode="auto">
          <a:xfrm>
            <a:off x="6210300" y="5207000"/>
            <a:ext cx="2286000" cy="1333500"/>
          </a:xfrm>
          <a:prstGeom prst="rect">
            <a:avLst/>
          </a:prstGeom>
          <a:noFill/>
        </p:spPr>
      </p:pic>
      <p:sp>
        <p:nvSpPr>
          <p:cNvPr id="2" name="TextBox 1"/>
          <p:cNvSpPr txBox="1"/>
          <p:nvPr/>
        </p:nvSpPr>
        <p:spPr>
          <a:xfrm>
            <a:off x="431800" y="1485900"/>
            <a:ext cx="1447319" cy="251351"/>
          </a:xfrm>
          <a:prstGeom prst="rect">
            <a:avLst/>
          </a:prstGeom>
          <a:noFill/>
        </p:spPr>
        <p:txBody>
          <a:bodyPr wrap="none" lIns="0" tIns="0" rIns="0" rtlCol="0">
            <a:spAutoFit/>
          </a:bodyPr>
          <a:lstStyle/>
          <a:p>
            <a:pPr>
              <a:lnSpc>
                <a:spcPts val="1600"/>
              </a:lnSpc>
              <a:tabLst/>
            </a:pPr>
            <a:r>
              <a:rPr lang="en-US" altLang="zh-CN" sz="1800" dirty="0" smtClean="0">
                <a:solidFill>
                  <a:srgbClr val="093E69"/>
                </a:solidFill>
                <a:latin typeface="Times New Roman" pitchFamily="18" charset="0"/>
                <a:cs typeface="Times New Roman" pitchFamily="18" charset="0"/>
              </a:rPr>
              <a:t>AVANCO</a:t>
            </a:r>
            <a:r>
              <a:rPr lang="en-US" altLang="zh-CN" sz="1800" dirty="0" smtClean="0">
                <a:latin typeface="Times New Roman" pitchFamily="18" charset="0"/>
                <a:cs typeface="Times New Roman" pitchFamily="18" charset="0"/>
              </a:rPr>
              <a:t> </a:t>
            </a:r>
            <a:r>
              <a:rPr lang="zh-CN" altLang="en-US" dirty="0" smtClean="0">
                <a:solidFill>
                  <a:srgbClr val="093E69"/>
                </a:solidFill>
                <a:latin typeface="Times New Roman" pitchFamily="18" charset="0"/>
                <a:cs typeface="Times New Roman" pitchFamily="18" charset="0"/>
              </a:rPr>
              <a:t>集团</a:t>
            </a:r>
            <a:endParaRPr lang="en-US" altLang="zh-CN" sz="1800" dirty="0" smtClean="0">
              <a:solidFill>
                <a:srgbClr val="093E69"/>
              </a:solidFill>
              <a:latin typeface="Times New Roman" pitchFamily="18" charset="0"/>
              <a:cs typeface="Times New Roman" pitchFamily="18" charset="0"/>
            </a:endParaRPr>
          </a:p>
        </p:txBody>
      </p:sp>
      <p:sp>
        <p:nvSpPr>
          <p:cNvPr id="22" name="TextBox 1"/>
          <p:cNvSpPr txBox="1"/>
          <p:nvPr/>
        </p:nvSpPr>
        <p:spPr>
          <a:xfrm>
            <a:off x="2678112" y="3323431"/>
            <a:ext cx="359073" cy="201594"/>
          </a:xfrm>
          <a:prstGeom prst="rect">
            <a:avLst/>
          </a:prstGeom>
          <a:noFill/>
        </p:spPr>
        <p:txBody>
          <a:bodyPr wrap="none" lIns="0" tIns="0" rIns="0" rtlCol="0">
            <a:spAutoFit/>
          </a:bodyPr>
          <a:lstStyle/>
          <a:p>
            <a:pPr>
              <a:lnSpc>
                <a:spcPts val="1200"/>
              </a:lnSpc>
              <a:tabLst/>
            </a:pPr>
            <a:r>
              <a:rPr lang="zh-CN" altLang="en-US" sz="1403" dirty="0" smtClean="0">
                <a:solidFill>
                  <a:srgbClr val="009999"/>
                </a:solidFill>
                <a:latin typeface="Times New Roman" pitchFamily="18" charset="0"/>
                <a:cs typeface="Times New Roman" pitchFamily="18" charset="0"/>
                <a:hlinkClick r:id="rId5" action="ppaction://hlinksldjump"/>
              </a:rPr>
              <a:t>高压</a:t>
            </a:r>
            <a:endParaRPr lang="en-US" altLang="zh-CN" sz="1403" dirty="0" smtClean="0">
              <a:solidFill>
                <a:srgbClr val="009999"/>
              </a:solidFill>
              <a:latin typeface="Times New Roman" pitchFamily="18" charset="0"/>
              <a:cs typeface="Times New Roman" pitchFamily="18" charset="0"/>
              <a:hlinkClick r:id="rId5" action="ppaction://hlinksldjump"/>
            </a:endParaRPr>
          </a:p>
        </p:txBody>
      </p:sp>
      <p:sp>
        <p:nvSpPr>
          <p:cNvPr id="23" name="TextBox 1"/>
          <p:cNvSpPr txBox="1"/>
          <p:nvPr/>
        </p:nvSpPr>
        <p:spPr>
          <a:xfrm>
            <a:off x="2692400" y="3594100"/>
            <a:ext cx="359073" cy="201594"/>
          </a:xfrm>
          <a:prstGeom prst="rect">
            <a:avLst/>
          </a:prstGeom>
          <a:noFill/>
        </p:spPr>
        <p:txBody>
          <a:bodyPr wrap="none" lIns="0" tIns="0" rIns="0" rtlCol="0">
            <a:spAutoFit/>
          </a:bodyPr>
          <a:lstStyle/>
          <a:p>
            <a:pPr>
              <a:lnSpc>
                <a:spcPts val="1200"/>
              </a:lnSpc>
              <a:tabLst/>
            </a:pPr>
            <a:r>
              <a:rPr lang="zh-CN" altLang="en-US" sz="1403" dirty="0" smtClean="0">
                <a:solidFill>
                  <a:srgbClr val="009999"/>
                </a:solidFill>
                <a:latin typeface="Times New Roman" pitchFamily="18" charset="0"/>
                <a:cs typeface="Times New Roman" pitchFamily="18" charset="0"/>
                <a:hlinkClick r:id="rId5" action="ppaction://hlinksldjump"/>
              </a:rPr>
              <a:t>系统</a:t>
            </a:r>
            <a:endParaRPr lang="en-US" altLang="zh-CN" sz="1403" dirty="0" smtClean="0">
              <a:solidFill>
                <a:srgbClr val="009999"/>
              </a:solidFill>
              <a:latin typeface="Times New Roman" pitchFamily="18" charset="0"/>
              <a:cs typeface="Times New Roman" pitchFamily="18" charset="0"/>
              <a:hlinkClick r:id="rId5" action="ppaction://hlinksldjump"/>
            </a:endParaRPr>
          </a:p>
        </p:txBody>
      </p:sp>
      <p:sp>
        <p:nvSpPr>
          <p:cNvPr id="25" name="TextBox 1"/>
          <p:cNvSpPr txBox="1"/>
          <p:nvPr/>
        </p:nvSpPr>
        <p:spPr>
          <a:xfrm>
            <a:off x="4470400" y="3390900"/>
            <a:ext cx="359073" cy="201594"/>
          </a:xfrm>
          <a:prstGeom prst="rect">
            <a:avLst/>
          </a:prstGeom>
          <a:noFill/>
        </p:spPr>
        <p:txBody>
          <a:bodyPr wrap="none" lIns="0" tIns="0" rIns="0" rtlCol="0">
            <a:spAutoFit/>
          </a:bodyPr>
          <a:lstStyle/>
          <a:p>
            <a:pPr>
              <a:lnSpc>
                <a:spcPts val="1200"/>
              </a:lnSpc>
              <a:tabLst/>
            </a:pPr>
            <a:r>
              <a:rPr lang="zh-CN" altLang="en-US" sz="1403" dirty="0" smtClean="0">
                <a:solidFill>
                  <a:srgbClr val="009999"/>
                </a:solidFill>
                <a:latin typeface="Times New Roman" pitchFamily="18" charset="0"/>
                <a:cs typeface="Times New Roman" pitchFamily="18" charset="0"/>
                <a:hlinkClick r:id="rId7" action="ppaction://hlinksldjump"/>
              </a:rPr>
              <a:t>部件</a:t>
            </a:r>
            <a:endParaRPr lang="en-US" altLang="zh-CN" sz="1403" dirty="0" smtClean="0">
              <a:solidFill>
                <a:srgbClr val="009999"/>
              </a:solidFill>
              <a:latin typeface="Times New Roman" pitchFamily="18" charset="0"/>
              <a:cs typeface="Times New Roman" pitchFamily="18" charset="0"/>
              <a:hlinkClick r:id="rId7" action="ppaction://hlinksldjump"/>
            </a:endParaRPr>
          </a:p>
        </p:txBody>
      </p:sp>
      <p:sp>
        <p:nvSpPr>
          <p:cNvPr id="26" name="TextBox 1"/>
          <p:cNvSpPr txBox="1"/>
          <p:nvPr/>
        </p:nvSpPr>
        <p:spPr>
          <a:xfrm>
            <a:off x="6680200" y="3390900"/>
            <a:ext cx="359073" cy="201594"/>
          </a:xfrm>
          <a:prstGeom prst="rect">
            <a:avLst/>
          </a:prstGeom>
          <a:noFill/>
        </p:spPr>
        <p:txBody>
          <a:bodyPr wrap="none" lIns="0" tIns="0" rIns="0" rtlCol="0">
            <a:spAutoFit/>
          </a:bodyPr>
          <a:lstStyle/>
          <a:p>
            <a:pPr>
              <a:lnSpc>
                <a:spcPts val="1200"/>
              </a:lnSpc>
              <a:tabLst/>
            </a:pPr>
            <a:r>
              <a:rPr lang="zh-CN" altLang="en-US" sz="1403" dirty="0" smtClean="0">
                <a:solidFill>
                  <a:srgbClr val="009999"/>
                </a:solidFill>
                <a:latin typeface="Times New Roman" pitchFamily="18" charset="0"/>
                <a:cs typeface="Times New Roman" pitchFamily="18" charset="0"/>
                <a:hlinkClick r:id="rId9" action="ppaction://hlinksldjump"/>
              </a:rPr>
              <a:t>太空</a:t>
            </a:r>
            <a:endParaRPr lang="en-US" altLang="zh-CN" sz="1403" dirty="0" smtClean="0">
              <a:solidFill>
                <a:srgbClr val="009999"/>
              </a:solidFill>
              <a:latin typeface="Times New Roman" pitchFamily="18" charset="0"/>
              <a:cs typeface="Times New Roman" pitchFamily="18" charset="0"/>
              <a:hlinkClick r:id="rId9" action="ppaction://hlinksldjump"/>
            </a:endParaRPr>
          </a:p>
        </p:txBody>
      </p:sp>
      <p:sp>
        <p:nvSpPr>
          <p:cNvPr id="27" name="TextBox 1"/>
          <p:cNvSpPr txBox="1"/>
          <p:nvPr/>
        </p:nvSpPr>
        <p:spPr>
          <a:xfrm>
            <a:off x="8382000" y="3390900"/>
            <a:ext cx="1795363" cy="201594"/>
          </a:xfrm>
          <a:prstGeom prst="rect">
            <a:avLst/>
          </a:prstGeom>
          <a:noFill/>
        </p:spPr>
        <p:txBody>
          <a:bodyPr wrap="none" lIns="0" tIns="0" rIns="0" rtlCol="0">
            <a:spAutoFit/>
          </a:bodyPr>
          <a:lstStyle/>
          <a:p>
            <a:pPr>
              <a:lnSpc>
                <a:spcPts val="1200"/>
              </a:lnSpc>
              <a:tabLst/>
            </a:pPr>
            <a:r>
              <a:rPr lang="zh-CN" altLang="en-US" sz="1403" dirty="0" smtClean="0">
                <a:solidFill>
                  <a:srgbClr val="009999"/>
                </a:solidFill>
                <a:latin typeface="Times New Roman" pitchFamily="18" charset="0"/>
                <a:cs typeface="Times New Roman" pitchFamily="18" charset="0"/>
                <a:hlinkClick r:id="rId9" action="ppaction://hlinksldjump"/>
              </a:rPr>
              <a:t>高性能聚合物复合材料</a:t>
            </a:r>
            <a:endParaRPr lang="en-US" altLang="zh-CN" sz="1403" dirty="0" smtClean="0">
              <a:solidFill>
                <a:srgbClr val="009999"/>
              </a:solidFill>
              <a:latin typeface="Times New Roman" pitchFamily="18" charset="0"/>
              <a:cs typeface="Times New Roman" pitchFamily="18" charset="0"/>
              <a:hlinkClick r:id="rId18" action="ppaction://hlinksldjump"/>
            </a:endParaRPr>
          </a:p>
        </p:txBody>
      </p:sp>
      <p:sp>
        <p:nvSpPr>
          <p:cNvPr id="29" name="TextBox 1"/>
          <p:cNvSpPr txBox="1"/>
          <p:nvPr/>
        </p:nvSpPr>
        <p:spPr>
          <a:xfrm>
            <a:off x="3098800" y="3810000"/>
            <a:ext cx="6663684" cy="3470181"/>
          </a:xfrm>
          <a:prstGeom prst="rect">
            <a:avLst/>
          </a:prstGeom>
          <a:noFill/>
        </p:spPr>
        <p:txBody>
          <a:bodyPr wrap="none" lIns="0" tIns="0" rIns="0" rtlCol="0">
            <a:spAutoFit/>
          </a:bodyPr>
          <a:lstStyle/>
          <a:p>
            <a:pPr>
              <a:lnSpc>
                <a:spcPts val="1200"/>
              </a:lnSpc>
              <a:tabLst>
                <a:tab pos="5321300" algn="l"/>
                <a:tab pos="6464300" algn="l"/>
              </a:tabLst>
            </a:pPr>
            <a:endParaRPr lang="en-US" altLang="zh-CN" sz="1403" dirty="0" smtClean="0">
              <a:solidFill>
                <a:srgbClr val="009999"/>
              </a:solidFill>
              <a:latin typeface="Times New Roman" pitchFamily="18" charset="0"/>
              <a:cs typeface="Times New Roman" pitchFamily="18" charset="0"/>
              <a:hlinkClick r:id="rId18" action="ppaction://hlinksldjump"/>
            </a:endParaRP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r>
              <a:rPr lang="zh-CN" altLang="en-US" dirty="0" smtClean="0"/>
              <a:t>业务领域简要概况</a:t>
            </a:r>
            <a:endParaRPr lang="en-US" altLang="zh-CN" dirty="0" smtClean="0"/>
          </a:p>
          <a:p>
            <a:pPr>
              <a:lnSpc>
                <a:spcPts val="1500"/>
              </a:lnSpc>
              <a:tabLst>
                <a:tab pos="5321300" algn="l"/>
                <a:tab pos="6464300" algn="l"/>
              </a:tabLst>
            </a:pPr>
            <a:r>
              <a:rPr lang="en-US" altLang="zh-CN" dirty="0" smtClean="0"/>
              <a:t>		</a:t>
            </a:r>
            <a:r>
              <a:rPr lang="en-US" altLang="zh-CN" sz="998" dirty="0" smtClean="0">
                <a:solidFill>
                  <a:srgbClr val="58585A"/>
                </a:solidFill>
                <a:latin typeface="Times New Roman" pitchFamily="18" charset="0"/>
                <a:cs typeface="Times New Roman" pitchFamily="18" charset="0"/>
              </a:rPr>
              <a:t>&gt;7</a:t>
            </a:r>
          </a:p>
        </p:txBody>
      </p:sp>
      <p:sp>
        <p:nvSpPr>
          <p:cNvPr id="30" name="TextBox 1"/>
          <p:cNvSpPr txBox="1"/>
          <p:nvPr/>
        </p:nvSpPr>
        <p:spPr>
          <a:xfrm>
            <a:off x="544512" y="3323431"/>
            <a:ext cx="1219201" cy="203774"/>
          </a:xfrm>
          <a:prstGeom prst="rect">
            <a:avLst/>
          </a:prstGeom>
          <a:noFill/>
        </p:spPr>
        <p:txBody>
          <a:bodyPr wrap="square" lIns="0" tIns="0" rIns="0" rtlCol="0">
            <a:spAutoFit/>
          </a:bodyPr>
          <a:lstStyle/>
          <a:p>
            <a:pPr>
              <a:lnSpc>
                <a:spcPts val="1200"/>
              </a:lnSpc>
              <a:tabLst/>
            </a:pPr>
            <a:r>
              <a:rPr lang="zh-CN" altLang="en-US" sz="1403" dirty="0" smtClean="0">
                <a:solidFill>
                  <a:srgbClr val="009999"/>
                </a:solidFill>
                <a:latin typeface="Times New Roman" pitchFamily="18" charset="0"/>
                <a:cs typeface="Times New Roman" pitchFamily="18" charset="0"/>
                <a:hlinkClick r:id="rId5" action="ppaction://hlinksldjump"/>
              </a:rPr>
              <a:t>滚轴</a:t>
            </a:r>
            <a:r>
              <a:rPr lang="en-US" altLang="zh-CN" sz="1403" dirty="0" smtClean="0">
                <a:solidFill>
                  <a:srgbClr val="009999"/>
                </a:solidFill>
                <a:latin typeface="Times New Roman" pitchFamily="18" charset="0"/>
                <a:cs typeface="Times New Roman" pitchFamily="18" charset="0"/>
                <a:hlinkClick r:id="rId5" action="ppaction://hlinksldjump"/>
              </a:rPr>
              <a:t>&amp;</a:t>
            </a:r>
            <a:r>
              <a:rPr lang="zh-CN" altLang="en-US" sz="1403" dirty="0" smtClean="0">
                <a:solidFill>
                  <a:srgbClr val="009999"/>
                </a:solidFill>
                <a:latin typeface="Times New Roman" pitchFamily="18" charset="0"/>
                <a:cs typeface="Times New Roman" pitchFamily="18" charset="0"/>
                <a:hlinkClick r:id="rId5" action="ppaction://hlinksldjump"/>
              </a:rPr>
              <a:t>管材</a:t>
            </a:r>
            <a:endParaRPr lang="en-US" altLang="zh-CN" sz="1403" dirty="0" smtClean="0">
              <a:solidFill>
                <a:srgbClr val="009999"/>
              </a:solidFill>
              <a:latin typeface="Times New Roman" pitchFamily="18" charset="0"/>
              <a:cs typeface="Times New Roman" pitchFamily="18" charset="0"/>
              <a:hlinkClick r:id="rId5" action="ppaction://hlinksldjump"/>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63"/>
            <a:ext cx="10080625" cy="7561326"/>
          </a:xfrm>
          <a:custGeom>
            <a:avLst/>
            <a:gdLst>
              <a:gd name="connsiteX0" fmla="*/ 0 w 10080625"/>
              <a:gd name="connsiteY0" fmla="*/ 7561326 h 7561326"/>
              <a:gd name="connsiteX1" fmla="*/ 10080625 w 10080625"/>
              <a:gd name="connsiteY1" fmla="*/ 7561326 h 7561326"/>
              <a:gd name="connsiteX2" fmla="*/ 10080625 w 10080625"/>
              <a:gd name="connsiteY2" fmla="*/ 0 h 7561326"/>
              <a:gd name="connsiteX3" fmla="*/ 0 w 10080625"/>
              <a:gd name="connsiteY3" fmla="*/ 0 h 7561326"/>
              <a:gd name="connsiteX4" fmla="*/ 0 w 10080625"/>
              <a:gd name="connsiteY4" fmla="*/ 7561326 h 756132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080625" h="7561326">
                <a:moveTo>
                  <a:pt x="0" y="7561326"/>
                </a:moveTo>
                <a:lnTo>
                  <a:pt x="10080625" y="7561326"/>
                </a:lnTo>
                <a:lnTo>
                  <a:pt x="10080625" y="0"/>
                </a:lnTo>
                <a:lnTo>
                  <a:pt x="0" y="0"/>
                </a:lnTo>
                <a:lnTo>
                  <a:pt x="0" y="7561326"/>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442912" y="1254125"/>
            <a:ext cx="9190037" cy="19050"/>
          </a:xfrm>
          <a:custGeom>
            <a:avLst/>
            <a:gdLst>
              <a:gd name="connsiteX0" fmla="*/ 6350 w 9190037"/>
              <a:gd name="connsiteY0" fmla="*/ 6350 h 19050"/>
              <a:gd name="connsiteX1" fmla="*/ 9183687 w 9190037"/>
              <a:gd name="connsiteY1" fmla="*/ 6350 h 19050"/>
            </a:gdLst>
            <a:ahLst/>
            <a:cxnLst>
              <a:cxn ang="0">
                <a:pos x="connsiteX0" y="connsiteY0"/>
              </a:cxn>
              <a:cxn ang="1">
                <a:pos x="connsiteX1" y="connsiteY1"/>
              </a:cxn>
            </a:cxnLst>
            <a:rect l="l" t="t" r="r" b="b"/>
            <a:pathLst>
              <a:path w="9190037" h="19050">
                <a:moveTo>
                  <a:pt x="6350" y="6350"/>
                </a:moveTo>
                <a:lnTo>
                  <a:pt x="9183687" y="6350"/>
                </a:lnTo>
              </a:path>
            </a:pathLst>
          </a:custGeom>
          <a:ln w="12700">
            <a:solidFill>
              <a:srgbClr val="093E6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82600" y="2197100"/>
            <a:ext cx="5511800" cy="4978400"/>
          </a:xfrm>
          <a:prstGeom prst="rect">
            <a:avLst/>
          </a:prstGeom>
          <a:noFill/>
        </p:spPr>
      </p:pic>
      <p:pic>
        <p:nvPicPr>
          <p:cNvPr id="5" name="Picture 3"/>
          <p:cNvPicPr>
            <a:picLocks noChangeAspect="1" noChangeArrowheads="1"/>
          </p:cNvPicPr>
          <p:nvPr/>
        </p:nvPicPr>
        <p:blipFill>
          <a:blip r:embed="rId3" cstate="print"/>
          <a:srcRect/>
          <a:stretch>
            <a:fillRect/>
          </a:stretch>
        </p:blipFill>
        <p:spPr bwMode="auto">
          <a:xfrm>
            <a:off x="8318500" y="622300"/>
            <a:ext cx="1308100" cy="279400"/>
          </a:xfrm>
          <a:prstGeom prst="rect">
            <a:avLst/>
          </a:prstGeom>
          <a:noFill/>
        </p:spPr>
      </p:pic>
      <p:pic>
        <p:nvPicPr>
          <p:cNvPr id="6" name="Picture 3"/>
          <p:cNvPicPr>
            <a:picLocks noChangeAspect="1" noChangeArrowheads="1"/>
          </p:cNvPicPr>
          <p:nvPr/>
        </p:nvPicPr>
        <p:blipFill>
          <a:blip r:embed="rId4" cstate="print"/>
          <a:srcRect/>
          <a:stretch>
            <a:fillRect/>
          </a:stretch>
        </p:blipFill>
        <p:spPr bwMode="auto">
          <a:xfrm>
            <a:off x="7366000" y="6235700"/>
            <a:ext cx="2171700" cy="1244600"/>
          </a:xfrm>
          <a:prstGeom prst="rect">
            <a:avLst/>
          </a:prstGeom>
          <a:noFill/>
        </p:spPr>
      </p:pic>
      <p:sp>
        <p:nvSpPr>
          <p:cNvPr id="2" name="TextBox 1"/>
          <p:cNvSpPr txBox="1"/>
          <p:nvPr/>
        </p:nvSpPr>
        <p:spPr>
          <a:xfrm>
            <a:off x="431800" y="1485900"/>
            <a:ext cx="2725105" cy="251351"/>
          </a:xfrm>
          <a:prstGeom prst="rect">
            <a:avLst/>
          </a:prstGeom>
          <a:noFill/>
        </p:spPr>
        <p:txBody>
          <a:bodyPr wrap="none" lIns="0" tIns="0" rIns="0" rtlCol="0">
            <a:spAutoFit/>
          </a:bodyPr>
          <a:lstStyle/>
          <a:p>
            <a:pPr>
              <a:lnSpc>
                <a:spcPts val="1600"/>
              </a:lnSpc>
              <a:tabLst/>
            </a:pPr>
            <a:r>
              <a:rPr lang="zh-CN" altLang="en-US" sz="1800" dirty="0" smtClean="0">
                <a:solidFill>
                  <a:srgbClr val="093E69"/>
                </a:solidFill>
                <a:latin typeface="Times New Roman" pitchFamily="18" charset="0"/>
                <a:cs typeface="Times New Roman" pitchFamily="18" charset="0"/>
              </a:rPr>
              <a:t>业务领域：</a:t>
            </a:r>
            <a:r>
              <a:rPr lang="zh-CN" altLang="en-US" dirty="0" smtClean="0">
                <a:solidFill>
                  <a:srgbClr val="093E69"/>
                </a:solidFill>
                <a:latin typeface="Times New Roman" pitchFamily="18" charset="0"/>
                <a:cs typeface="Times New Roman" pitchFamily="18" charset="0"/>
              </a:rPr>
              <a:t>滚轴</a:t>
            </a:r>
            <a:r>
              <a:rPr lang="en-US" altLang="zh-CN" sz="1800" dirty="0" smtClean="0">
                <a:latin typeface="Times New Roman" pitchFamily="18" charset="0"/>
                <a:cs typeface="Times New Roman" pitchFamily="18" charset="0"/>
              </a:rPr>
              <a:t> </a:t>
            </a:r>
            <a:r>
              <a:rPr lang="en-US" altLang="zh-CN" sz="1800" dirty="0" smtClean="0">
                <a:solidFill>
                  <a:srgbClr val="093E69"/>
                </a:solidFill>
                <a:latin typeface="Times New Roman" pitchFamily="18" charset="0"/>
                <a:cs typeface="Times New Roman" pitchFamily="18" charset="0"/>
              </a:rPr>
              <a:t>&amp;</a:t>
            </a:r>
            <a:r>
              <a:rPr lang="en-US" altLang="zh-CN" sz="1800" dirty="0" smtClean="0">
                <a:latin typeface="Times New Roman" pitchFamily="18" charset="0"/>
                <a:cs typeface="Times New Roman" pitchFamily="18" charset="0"/>
              </a:rPr>
              <a:t> </a:t>
            </a:r>
            <a:r>
              <a:rPr lang="zh-CN" altLang="en-US" dirty="0" smtClean="0">
                <a:solidFill>
                  <a:srgbClr val="093E69"/>
                </a:solidFill>
                <a:latin typeface="Times New Roman" pitchFamily="18" charset="0"/>
                <a:cs typeface="Times New Roman" pitchFamily="18" charset="0"/>
              </a:rPr>
              <a:t>管材</a:t>
            </a:r>
            <a:r>
              <a:rPr lang="en-US" altLang="zh-CN" sz="1800" dirty="0" smtClean="0">
                <a:latin typeface="Times New Roman" pitchFamily="18" charset="0"/>
                <a:cs typeface="Times New Roman" pitchFamily="18" charset="0"/>
              </a:rPr>
              <a:t> </a:t>
            </a:r>
            <a:r>
              <a:rPr lang="en-US" altLang="zh-CN" sz="1800" dirty="0" smtClean="0">
                <a:solidFill>
                  <a:srgbClr val="093E69"/>
                </a:solidFill>
                <a:latin typeface="Times New Roman" pitchFamily="18" charset="0"/>
                <a:cs typeface="Times New Roman" pitchFamily="18" charset="0"/>
              </a:rPr>
              <a:t>1/2</a:t>
            </a:r>
          </a:p>
        </p:txBody>
      </p:sp>
      <p:sp>
        <p:nvSpPr>
          <p:cNvPr id="7" name="TextBox 1"/>
          <p:cNvSpPr txBox="1"/>
          <p:nvPr/>
        </p:nvSpPr>
        <p:spPr>
          <a:xfrm>
            <a:off x="6210300" y="2209800"/>
            <a:ext cx="177800" cy="2489200"/>
          </a:xfrm>
          <a:prstGeom prst="rect">
            <a:avLst/>
          </a:prstGeom>
          <a:noFill/>
        </p:spPr>
        <p:txBody>
          <a:bodyPr wrap="none" lIns="0" tIns="0" rIns="0" rtlCol="0">
            <a:spAutoFit/>
          </a:bodyPr>
          <a:lstStyle/>
          <a:p>
            <a:pPr>
              <a:lnSpc>
                <a:spcPts val="1600"/>
              </a:lnSpc>
              <a:tabLst/>
            </a:pPr>
            <a:r>
              <a:rPr lang="en-US" altLang="zh-CN" sz="1500" dirty="0" smtClean="0">
                <a:solidFill>
                  <a:srgbClr val="A0A0A2"/>
                </a:solidFill>
                <a:latin typeface="Times New Roman" pitchFamily="18" charset="0"/>
                <a:cs typeface="Times New Roman" pitchFamily="18" charset="0"/>
              </a:rPr>
              <a:t>►</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100"/>
              </a:lnSpc>
              <a:tabLst/>
            </a:pPr>
            <a:r>
              <a:rPr lang="en-US" altLang="zh-CN" sz="1500" dirty="0" smtClean="0">
                <a:solidFill>
                  <a:srgbClr val="A0A0A2"/>
                </a:solidFill>
                <a:latin typeface="Times New Roman" pitchFamily="18" charset="0"/>
                <a:cs typeface="Times New Roman" pitchFamily="18" charset="0"/>
              </a:rPr>
              <a:t>►</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700"/>
              </a:lnSpc>
              <a:tabLst/>
            </a:pPr>
            <a:r>
              <a:rPr lang="en-US" altLang="zh-CN" sz="1500" dirty="0" smtClean="0">
                <a:solidFill>
                  <a:srgbClr val="A0A0A2"/>
                </a:solidFill>
                <a:latin typeface="Times New Roman" pitchFamily="18" charset="0"/>
                <a:cs typeface="Times New Roman" pitchFamily="18" charset="0"/>
              </a:rPr>
              <a:t>►</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100"/>
              </a:lnSpc>
              <a:tabLst/>
            </a:pPr>
            <a:r>
              <a:rPr lang="en-US" altLang="zh-CN" sz="1500" dirty="0" smtClean="0">
                <a:solidFill>
                  <a:srgbClr val="A0A0A2"/>
                </a:solidFill>
                <a:latin typeface="Times New Roman" pitchFamily="18" charset="0"/>
                <a:cs typeface="Times New Roman" pitchFamily="18" charset="0"/>
              </a:rPr>
              <a:t>►</a:t>
            </a:r>
          </a:p>
        </p:txBody>
      </p:sp>
      <p:sp>
        <p:nvSpPr>
          <p:cNvPr id="8" name="TextBox 1"/>
          <p:cNvSpPr txBox="1"/>
          <p:nvPr/>
        </p:nvSpPr>
        <p:spPr>
          <a:xfrm>
            <a:off x="6654800" y="2247900"/>
            <a:ext cx="3462486" cy="4585871"/>
          </a:xfrm>
          <a:prstGeom prst="rect">
            <a:avLst/>
          </a:prstGeom>
          <a:noFill/>
        </p:spPr>
        <p:txBody>
          <a:bodyPr wrap="none" lIns="0" tIns="0" rIns="0" rtlCol="0">
            <a:spAutoFit/>
          </a:bodyPr>
          <a:lstStyle/>
          <a:p>
            <a:pPr>
              <a:lnSpc>
                <a:spcPts val="1300"/>
              </a:lnSpc>
              <a:tabLst>
                <a:tab pos="2908300" algn="l"/>
              </a:tabLst>
            </a:pPr>
            <a:r>
              <a:rPr lang="zh-CN" altLang="en-US" sz="1500" dirty="0" smtClean="0">
                <a:solidFill>
                  <a:srgbClr val="454544"/>
                </a:solidFill>
                <a:latin typeface="Times New Roman" pitchFamily="18" charset="0"/>
                <a:cs typeface="Times New Roman" pitchFamily="18" charset="0"/>
              </a:rPr>
              <a:t>黑尔福德生产和办公区域面积</a:t>
            </a:r>
            <a:r>
              <a:rPr lang="en-US" altLang="zh-CN" sz="1500" dirty="0" smtClean="0">
                <a:solidFill>
                  <a:srgbClr val="454544"/>
                </a:solidFill>
                <a:latin typeface="Times New Roman" pitchFamily="18" charset="0"/>
                <a:cs typeface="Times New Roman" pitchFamily="18" charset="0"/>
              </a:rPr>
              <a:t>:</a:t>
            </a:r>
          </a:p>
          <a:p>
            <a:pPr>
              <a:lnSpc>
                <a:spcPts val="2100"/>
              </a:lnSpc>
              <a:tabLst>
                <a:tab pos="2908300" algn="l"/>
              </a:tabLst>
            </a:pPr>
            <a:r>
              <a:rPr lang="en-US" altLang="zh-CN" sz="1500" dirty="0" smtClean="0">
                <a:solidFill>
                  <a:srgbClr val="454544"/>
                </a:solidFill>
                <a:latin typeface="Times New Roman" pitchFamily="18" charset="0"/>
                <a:cs typeface="Times New Roman" pitchFamily="18" charset="0"/>
              </a:rPr>
              <a:t>19150</a:t>
            </a:r>
            <a:r>
              <a:rPr lang="zh-CN" altLang="en-US" sz="1500" dirty="0" smtClean="0">
                <a:solidFill>
                  <a:srgbClr val="454544"/>
                </a:solidFill>
                <a:latin typeface="Times New Roman" pitchFamily="18" charset="0"/>
                <a:cs typeface="Times New Roman" pitchFamily="18" charset="0"/>
              </a:rPr>
              <a:t>㎡</a:t>
            </a:r>
            <a:endParaRPr lang="en-US" altLang="zh-CN" sz="1500" dirty="0" smtClean="0">
              <a:solidFill>
                <a:srgbClr val="454544"/>
              </a:solidFill>
              <a:latin typeface="Times New Roman" pitchFamily="18" charset="0"/>
              <a:cs typeface="Times New Roman" pitchFamily="18" charset="0"/>
            </a:endParaRPr>
          </a:p>
          <a:p>
            <a:pPr>
              <a:lnSpc>
                <a:spcPts val="1000"/>
              </a:lnSpc>
            </a:pPr>
            <a:endParaRPr lang="en-US" altLang="zh-CN" dirty="0" smtClean="0"/>
          </a:p>
          <a:p>
            <a:pPr>
              <a:lnSpc>
                <a:spcPts val="1000"/>
              </a:lnSpc>
            </a:pPr>
            <a:endParaRPr lang="en-US" altLang="zh-CN" dirty="0" smtClean="0"/>
          </a:p>
          <a:p>
            <a:pPr>
              <a:lnSpc>
                <a:spcPts val="1900"/>
              </a:lnSpc>
              <a:tabLst>
                <a:tab pos="2908300" algn="l"/>
              </a:tabLst>
            </a:pPr>
            <a:endParaRPr lang="en-US" altLang="zh-CN" sz="1600" dirty="0" smtClean="0">
              <a:solidFill>
                <a:srgbClr val="454544"/>
              </a:solidFill>
              <a:latin typeface="Times New Roman" pitchFamily="18" charset="0"/>
              <a:cs typeface="Times New Roman" pitchFamily="18" charset="0"/>
            </a:endParaRPr>
          </a:p>
          <a:p>
            <a:pPr>
              <a:lnSpc>
                <a:spcPts val="1000"/>
              </a:lnSpc>
            </a:pPr>
            <a:r>
              <a:rPr lang="zh-CN" altLang="en-US" sz="1600" dirty="0" smtClean="0"/>
              <a:t>从管材到涂层的整个价值链</a:t>
            </a:r>
            <a:endParaRPr lang="en-US" altLang="zh-CN" sz="1600" dirty="0" smtClean="0"/>
          </a:p>
          <a:p>
            <a:pPr>
              <a:lnSpc>
                <a:spcPts val="1000"/>
              </a:lnSpc>
            </a:pPr>
            <a:endParaRPr lang="en-US" altLang="zh-CN" dirty="0" smtClean="0"/>
          </a:p>
          <a:p>
            <a:pPr>
              <a:lnSpc>
                <a:spcPts val="1900"/>
              </a:lnSpc>
              <a:tabLst>
                <a:tab pos="2908300" algn="l"/>
              </a:tabLst>
            </a:pPr>
            <a:endParaRPr lang="en-US" altLang="zh-CN" sz="1500" dirty="0" smtClean="0">
              <a:solidFill>
                <a:srgbClr val="454544"/>
              </a:solidFill>
              <a:latin typeface="Times New Roman" pitchFamily="18" charset="0"/>
              <a:cs typeface="Times New Roman" pitchFamily="18" charset="0"/>
            </a:endParaRPr>
          </a:p>
          <a:p>
            <a:pPr>
              <a:lnSpc>
                <a:spcPts val="1900"/>
              </a:lnSpc>
              <a:tabLst>
                <a:tab pos="2908300" algn="l"/>
              </a:tabLst>
            </a:pPr>
            <a:r>
              <a:rPr lang="zh-CN" altLang="en-US" sz="1500" dirty="0" smtClean="0">
                <a:solidFill>
                  <a:srgbClr val="454544"/>
                </a:solidFill>
                <a:latin typeface="Times New Roman" pitchFamily="18" charset="0"/>
                <a:cs typeface="Times New Roman" pitchFamily="18" charset="0"/>
              </a:rPr>
              <a:t>异型材和管材的国际贸易</a:t>
            </a:r>
            <a:endParaRPr lang="en-US" altLang="zh-CN" sz="1500" dirty="0" smtClean="0">
              <a:solidFill>
                <a:srgbClr val="454544"/>
              </a:solidFill>
              <a:latin typeface="Times New Roman" pitchFamily="18" charset="0"/>
              <a:cs typeface="Times New Roman" pitchFamily="18" charset="0"/>
            </a:endParaRPr>
          </a:p>
          <a:p>
            <a:pPr>
              <a:lnSpc>
                <a:spcPts val="1000"/>
              </a:lnSpc>
            </a:pPr>
            <a:endParaRPr lang="en-US" altLang="zh-CN" dirty="0" smtClean="0"/>
          </a:p>
          <a:p>
            <a:pPr>
              <a:lnSpc>
                <a:spcPts val="1000"/>
              </a:lnSpc>
            </a:pPr>
            <a:endParaRPr lang="en-US" altLang="zh-CN" dirty="0" smtClean="0"/>
          </a:p>
          <a:p>
            <a:pPr>
              <a:lnSpc>
                <a:spcPts val="2300"/>
              </a:lnSpc>
              <a:tabLst>
                <a:tab pos="2908300" algn="l"/>
              </a:tabLst>
            </a:pPr>
            <a:r>
              <a:rPr lang="zh-CN" altLang="en-US" sz="1502" dirty="0" smtClean="0">
                <a:solidFill>
                  <a:srgbClr val="454544"/>
                </a:solidFill>
                <a:latin typeface="Times New Roman" pitchFamily="18" charset="0"/>
                <a:cs typeface="Times New Roman" pitchFamily="18" charset="0"/>
              </a:rPr>
              <a:t>每年生产多达</a:t>
            </a:r>
            <a:r>
              <a:rPr lang="en-US" altLang="zh-CN" sz="1502" dirty="0" smtClean="0">
                <a:solidFill>
                  <a:srgbClr val="454544"/>
                </a:solidFill>
                <a:latin typeface="Times New Roman" pitchFamily="18" charset="0"/>
                <a:cs typeface="Times New Roman" pitchFamily="18" charset="0"/>
              </a:rPr>
              <a:t>4</a:t>
            </a:r>
            <a:r>
              <a:rPr lang="zh-CN" altLang="en-US" sz="1502" dirty="0" smtClean="0">
                <a:solidFill>
                  <a:srgbClr val="454544"/>
                </a:solidFill>
                <a:latin typeface="Times New Roman" pitchFamily="18" charset="0"/>
                <a:cs typeface="Times New Roman" pitchFamily="18" charset="0"/>
              </a:rPr>
              <a:t>万根各种尺寸的管材</a:t>
            </a:r>
            <a:r>
              <a:rPr lang="en-US" altLang="zh-CN" sz="1502" dirty="0" smtClean="0">
                <a:solidFill>
                  <a:srgbClr val="454544"/>
                </a:solidFill>
                <a:latin typeface="Times New Roman" pitchFamily="18" charset="0"/>
                <a:cs typeface="Times New Roman" pitchFamily="18" charset="0"/>
              </a:rPr>
              <a:t>,</a:t>
            </a:r>
            <a:r>
              <a:rPr lang="en-US" altLang="zh-CN" sz="1502" dirty="0" smtClean="0">
                <a:latin typeface="Times New Roman" pitchFamily="18" charset="0"/>
                <a:cs typeface="Times New Roman" pitchFamily="18" charset="0"/>
              </a:rPr>
              <a:t> </a:t>
            </a:r>
            <a:r>
              <a:rPr lang="zh-CN" altLang="en-US" sz="1502" dirty="0" smtClean="0">
                <a:latin typeface="Times New Roman" pitchFamily="18" charset="0"/>
                <a:cs typeface="Times New Roman" pitchFamily="18" charset="0"/>
              </a:rPr>
              <a:t>长度</a:t>
            </a:r>
            <a:endParaRPr lang="en-US" altLang="zh-CN" sz="1502" dirty="0" smtClean="0">
              <a:solidFill>
                <a:srgbClr val="454544"/>
              </a:solidFill>
              <a:latin typeface="Times New Roman" pitchFamily="18" charset="0"/>
              <a:cs typeface="Times New Roman" pitchFamily="18" charset="0"/>
            </a:endParaRPr>
          </a:p>
          <a:p>
            <a:pPr>
              <a:lnSpc>
                <a:spcPts val="1700"/>
              </a:lnSpc>
              <a:tabLst>
                <a:tab pos="2908300" algn="l"/>
              </a:tabLst>
            </a:pPr>
            <a:r>
              <a:rPr lang="zh-CN" altLang="en-US" sz="1500" dirty="0" smtClean="0">
                <a:solidFill>
                  <a:srgbClr val="454544"/>
                </a:solidFill>
                <a:latin typeface="Times New Roman" pitchFamily="18" charset="0"/>
                <a:cs typeface="Times New Roman" pitchFamily="18" charset="0"/>
              </a:rPr>
              <a:t>长达</a:t>
            </a:r>
            <a:r>
              <a:rPr lang="en-US" altLang="zh-CN" sz="1500" dirty="0" smtClean="0">
                <a:solidFill>
                  <a:srgbClr val="454544"/>
                </a:solidFill>
                <a:latin typeface="Times New Roman" pitchFamily="18" charset="0"/>
                <a:cs typeface="Times New Roman" pitchFamily="18" charset="0"/>
              </a:rPr>
              <a:t>15</a:t>
            </a:r>
            <a:r>
              <a:rPr lang="en-US" altLang="zh-CN" sz="1500" dirty="0" smtClean="0">
                <a:latin typeface="Times New Roman" pitchFamily="18" charset="0"/>
                <a:cs typeface="Times New Roman" pitchFamily="18" charset="0"/>
              </a:rPr>
              <a:t> </a:t>
            </a:r>
            <a:r>
              <a:rPr lang="en-US" altLang="zh-CN" sz="1500" dirty="0" smtClean="0">
                <a:solidFill>
                  <a:srgbClr val="454544"/>
                </a:solidFill>
                <a:latin typeface="Times New Roman" pitchFamily="18" charset="0"/>
                <a:cs typeface="Times New Roman" pitchFamily="18" charset="0"/>
              </a:rPr>
              <a:t>m</a:t>
            </a:r>
            <a:r>
              <a:rPr lang="zh-CN" altLang="en-US" sz="1500" dirty="0" smtClean="0">
                <a:solidFill>
                  <a:srgbClr val="454544"/>
                </a:solidFill>
                <a:latin typeface="Times New Roman" pitchFamily="18" charset="0"/>
                <a:cs typeface="Times New Roman" pitchFamily="18" charset="0"/>
              </a:rPr>
              <a:t>，重达</a:t>
            </a:r>
            <a:r>
              <a:rPr lang="en-US" altLang="zh-CN" sz="1500" dirty="0" smtClean="0">
                <a:solidFill>
                  <a:srgbClr val="454544"/>
                </a:solidFill>
                <a:latin typeface="Times New Roman" pitchFamily="18" charset="0"/>
                <a:cs typeface="Times New Roman" pitchFamily="18" charset="0"/>
              </a:rPr>
              <a:t>20t</a:t>
            </a:r>
            <a:r>
              <a:rPr lang="zh-CN" altLang="en-US" sz="1500" dirty="0" smtClean="0">
                <a:solidFill>
                  <a:srgbClr val="454544"/>
                </a:solidFill>
                <a:latin typeface="Times New Roman" pitchFamily="18" charset="0"/>
                <a:cs typeface="Times New Roman" pitchFamily="18" charset="0"/>
              </a:rPr>
              <a:t>。</a:t>
            </a:r>
            <a:endParaRPr lang="en-US" altLang="zh-CN" sz="1500" dirty="0" smtClean="0">
              <a:solidFill>
                <a:srgbClr val="454544"/>
              </a:solidFill>
              <a:latin typeface="Times New Roman" pitchFamily="18" charset="0"/>
              <a:cs typeface="Times New Roman" pitchFamily="18" charset="0"/>
            </a:endParaRP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300"/>
              </a:lnSpc>
              <a:tabLst>
                <a:tab pos="2908300" algn="l"/>
              </a:tabLst>
            </a:pPr>
            <a:r>
              <a:rPr lang="en-US" altLang="zh-CN" dirty="0" smtClean="0"/>
              <a:t>	</a:t>
            </a:r>
            <a:r>
              <a:rPr lang="en-US" altLang="zh-CN" sz="998" dirty="0" smtClean="0">
                <a:solidFill>
                  <a:srgbClr val="58585A"/>
                </a:solidFill>
                <a:latin typeface="Times New Roman" pitchFamily="18" charset="0"/>
                <a:cs typeface="Times New Roman" pitchFamily="18" charset="0"/>
              </a:rPr>
              <a:t>&gt;8</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446088" y="0"/>
            <a:ext cx="10080625" cy="7561326"/>
          </a:xfrm>
          <a:custGeom>
            <a:avLst/>
            <a:gdLst>
              <a:gd name="connsiteX0" fmla="*/ 0 w 10080625"/>
              <a:gd name="connsiteY0" fmla="*/ 7561326 h 7561326"/>
              <a:gd name="connsiteX1" fmla="*/ 10080625 w 10080625"/>
              <a:gd name="connsiteY1" fmla="*/ 7561326 h 7561326"/>
              <a:gd name="connsiteX2" fmla="*/ 10080625 w 10080625"/>
              <a:gd name="connsiteY2" fmla="*/ 0 h 7561326"/>
              <a:gd name="connsiteX3" fmla="*/ 0 w 10080625"/>
              <a:gd name="connsiteY3" fmla="*/ 0 h 7561326"/>
              <a:gd name="connsiteX4" fmla="*/ 0 w 10080625"/>
              <a:gd name="connsiteY4" fmla="*/ 7561326 h 756132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080625" h="7561326">
                <a:moveTo>
                  <a:pt x="0" y="7561326"/>
                </a:moveTo>
                <a:lnTo>
                  <a:pt x="10080625" y="7561326"/>
                </a:lnTo>
                <a:lnTo>
                  <a:pt x="10080625" y="0"/>
                </a:lnTo>
                <a:lnTo>
                  <a:pt x="0" y="0"/>
                </a:lnTo>
                <a:lnTo>
                  <a:pt x="0" y="7561326"/>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442912" y="1254125"/>
            <a:ext cx="9190037" cy="19050"/>
          </a:xfrm>
          <a:custGeom>
            <a:avLst/>
            <a:gdLst>
              <a:gd name="connsiteX0" fmla="*/ 6350 w 9190037"/>
              <a:gd name="connsiteY0" fmla="*/ 6350 h 19050"/>
              <a:gd name="connsiteX1" fmla="*/ 9183687 w 9190037"/>
              <a:gd name="connsiteY1" fmla="*/ 6350 h 19050"/>
            </a:gdLst>
            <a:ahLst/>
            <a:cxnLst>
              <a:cxn ang="0">
                <a:pos x="connsiteX0" y="connsiteY0"/>
              </a:cxn>
              <a:cxn ang="1">
                <a:pos x="connsiteX1" y="connsiteY1"/>
              </a:cxn>
            </a:cxnLst>
            <a:rect l="l" t="t" r="r" b="b"/>
            <a:pathLst>
              <a:path w="9190037" h="19050">
                <a:moveTo>
                  <a:pt x="6350" y="6350"/>
                </a:moveTo>
                <a:lnTo>
                  <a:pt x="9183687" y="6350"/>
                </a:lnTo>
              </a:path>
            </a:pathLst>
          </a:custGeom>
          <a:ln w="12700">
            <a:solidFill>
              <a:srgbClr val="093E6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82600" y="2197100"/>
            <a:ext cx="3467100" cy="4991100"/>
          </a:xfrm>
          <a:prstGeom prst="rect">
            <a:avLst/>
          </a:prstGeom>
          <a:noFill/>
        </p:spPr>
      </p:pic>
      <p:pic>
        <p:nvPicPr>
          <p:cNvPr id="5" name="Picture 3"/>
          <p:cNvPicPr>
            <a:picLocks noChangeAspect="1" noChangeArrowheads="1"/>
          </p:cNvPicPr>
          <p:nvPr/>
        </p:nvPicPr>
        <p:blipFill>
          <a:blip r:embed="rId3" cstate="print"/>
          <a:srcRect/>
          <a:stretch>
            <a:fillRect/>
          </a:stretch>
        </p:blipFill>
        <p:spPr bwMode="auto">
          <a:xfrm>
            <a:off x="8318500" y="622300"/>
            <a:ext cx="1308100" cy="279400"/>
          </a:xfrm>
          <a:prstGeom prst="rect">
            <a:avLst/>
          </a:prstGeom>
          <a:noFill/>
        </p:spPr>
      </p:pic>
      <p:sp>
        <p:nvSpPr>
          <p:cNvPr id="2" name="TextBox 1"/>
          <p:cNvSpPr txBox="1"/>
          <p:nvPr/>
        </p:nvSpPr>
        <p:spPr>
          <a:xfrm>
            <a:off x="9563100" y="7366000"/>
            <a:ext cx="177800" cy="114300"/>
          </a:xfrm>
          <a:prstGeom prst="rect">
            <a:avLst/>
          </a:prstGeom>
          <a:noFill/>
        </p:spPr>
        <p:txBody>
          <a:bodyPr wrap="none" lIns="0" tIns="0" rIns="0" rtlCol="0">
            <a:spAutoFit/>
          </a:bodyPr>
          <a:lstStyle/>
          <a:p>
            <a:pPr>
              <a:lnSpc>
                <a:spcPts val="900"/>
              </a:lnSpc>
              <a:tabLst/>
            </a:pPr>
            <a:r>
              <a:rPr lang="en-US" altLang="zh-CN" sz="998" dirty="0" smtClean="0">
                <a:solidFill>
                  <a:srgbClr val="58585A"/>
                </a:solidFill>
                <a:latin typeface="Times New Roman" pitchFamily="18" charset="0"/>
                <a:cs typeface="Times New Roman" pitchFamily="18" charset="0"/>
              </a:rPr>
              <a:t>&gt;9</a:t>
            </a:r>
          </a:p>
        </p:txBody>
      </p:sp>
      <p:sp>
        <p:nvSpPr>
          <p:cNvPr id="6" name="TextBox 1"/>
          <p:cNvSpPr txBox="1"/>
          <p:nvPr/>
        </p:nvSpPr>
        <p:spPr>
          <a:xfrm>
            <a:off x="431800" y="1485900"/>
            <a:ext cx="2725105" cy="251351"/>
          </a:xfrm>
          <a:prstGeom prst="rect">
            <a:avLst/>
          </a:prstGeom>
          <a:noFill/>
        </p:spPr>
        <p:txBody>
          <a:bodyPr wrap="none" lIns="0" tIns="0" rIns="0" rtlCol="0">
            <a:spAutoFit/>
          </a:bodyPr>
          <a:lstStyle/>
          <a:p>
            <a:pPr>
              <a:lnSpc>
                <a:spcPts val="1600"/>
              </a:lnSpc>
              <a:tabLst/>
            </a:pPr>
            <a:r>
              <a:rPr lang="zh-CN" altLang="en-US" sz="1800" dirty="0" smtClean="0">
                <a:solidFill>
                  <a:srgbClr val="093E69"/>
                </a:solidFill>
                <a:latin typeface="Times New Roman" pitchFamily="18" charset="0"/>
                <a:cs typeface="Times New Roman" pitchFamily="18" charset="0"/>
              </a:rPr>
              <a:t>业务领域：滚轴</a:t>
            </a:r>
            <a:r>
              <a:rPr lang="en-US" altLang="zh-CN" sz="1800" dirty="0" smtClean="0">
                <a:latin typeface="Times New Roman" pitchFamily="18" charset="0"/>
                <a:cs typeface="Times New Roman" pitchFamily="18" charset="0"/>
              </a:rPr>
              <a:t> </a:t>
            </a:r>
            <a:r>
              <a:rPr lang="en-US" altLang="zh-CN" sz="1800" dirty="0" smtClean="0">
                <a:solidFill>
                  <a:srgbClr val="093E69"/>
                </a:solidFill>
                <a:latin typeface="Times New Roman" pitchFamily="18" charset="0"/>
                <a:cs typeface="Times New Roman" pitchFamily="18" charset="0"/>
              </a:rPr>
              <a:t>&amp;</a:t>
            </a:r>
            <a:r>
              <a:rPr lang="en-US" altLang="zh-CN" sz="1800" dirty="0" smtClean="0">
                <a:latin typeface="Times New Roman" pitchFamily="18" charset="0"/>
                <a:cs typeface="Times New Roman" pitchFamily="18" charset="0"/>
              </a:rPr>
              <a:t> </a:t>
            </a:r>
            <a:r>
              <a:rPr lang="zh-CN" altLang="en-US" sz="1800" dirty="0" smtClean="0">
                <a:latin typeface="Times New Roman" pitchFamily="18" charset="0"/>
                <a:cs typeface="Times New Roman" pitchFamily="18" charset="0"/>
              </a:rPr>
              <a:t>管材</a:t>
            </a:r>
            <a:r>
              <a:rPr lang="en-US" altLang="zh-CN" sz="1800" dirty="0" smtClean="0">
                <a:latin typeface="Times New Roman" pitchFamily="18" charset="0"/>
                <a:cs typeface="Times New Roman" pitchFamily="18" charset="0"/>
              </a:rPr>
              <a:t> </a:t>
            </a:r>
            <a:r>
              <a:rPr lang="en-US" altLang="zh-CN" sz="1800" dirty="0" smtClean="0">
                <a:solidFill>
                  <a:srgbClr val="093E69"/>
                </a:solidFill>
                <a:latin typeface="Times New Roman" pitchFamily="18" charset="0"/>
                <a:cs typeface="Times New Roman" pitchFamily="18" charset="0"/>
              </a:rPr>
              <a:t>2/2</a:t>
            </a:r>
          </a:p>
        </p:txBody>
      </p:sp>
      <p:sp>
        <p:nvSpPr>
          <p:cNvPr id="7" name="TextBox 1"/>
          <p:cNvSpPr txBox="1"/>
          <p:nvPr/>
        </p:nvSpPr>
        <p:spPr>
          <a:xfrm>
            <a:off x="4140200" y="2171700"/>
            <a:ext cx="5966377" cy="251351"/>
          </a:xfrm>
          <a:prstGeom prst="rect">
            <a:avLst/>
          </a:prstGeom>
          <a:noFill/>
        </p:spPr>
        <p:txBody>
          <a:bodyPr wrap="none" lIns="0" tIns="0" rIns="0" rtlCol="0">
            <a:spAutoFit/>
          </a:bodyPr>
          <a:lstStyle/>
          <a:p>
            <a:pPr>
              <a:lnSpc>
                <a:spcPts val="1600"/>
              </a:lnSpc>
              <a:tabLst/>
            </a:pPr>
            <a:r>
              <a:rPr lang="en-US" altLang="zh-CN" sz="1500" dirty="0" smtClean="0">
                <a:solidFill>
                  <a:srgbClr val="A0A0A2"/>
                </a:solidFill>
                <a:latin typeface="Times New Roman" pitchFamily="18" charset="0"/>
                <a:cs typeface="Times New Roman" pitchFamily="18" charset="0"/>
              </a:rPr>
              <a:t>►</a:t>
            </a:r>
            <a:r>
              <a:rPr lang="en-US" altLang="zh-CN" sz="1500" dirty="0" smtClean="0">
                <a:latin typeface="Times New Roman" pitchFamily="18" charset="0"/>
                <a:cs typeface="Times New Roman" pitchFamily="18" charset="0"/>
              </a:rPr>
              <a:t>    </a:t>
            </a:r>
            <a:r>
              <a:rPr lang="en-US" altLang="zh-CN" sz="1500" dirty="0" err="1" smtClean="0">
                <a:solidFill>
                  <a:srgbClr val="454544"/>
                </a:solidFill>
                <a:latin typeface="Times New Roman" pitchFamily="18" charset="0"/>
                <a:cs typeface="Times New Roman" pitchFamily="18" charset="0"/>
              </a:rPr>
              <a:t>Inometa</a:t>
            </a:r>
            <a:r>
              <a:rPr lang="en-US" altLang="zh-CN" sz="1500" dirty="0" smtClean="0">
                <a:solidFill>
                  <a:srgbClr val="454544"/>
                </a:solidFill>
                <a:latin typeface="Times New Roman" pitchFamily="18" charset="0"/>
                <a:cs typeface="Times New Roman" pitchFamily="18" charset="0"/>
              </a:rPr>
              <a:t> </a:t>
            </a:r>
            <a:r>
              <a:rPr lang="zh-CN" altLang="en-US" sz="1500" dirty="0" smtClean="0">
                <a:solidFill>
                  <a:srgbClr val="454544"/>
                </a:solidFill>
                <a:latin typeface="Times New Roman" pitchFamily="18" charset="0"/>
                <a:cs typeface="Times New Roman" pitchFamily="18" charset="0"/>
              </a:rPr>
              <a:t>是生产和再加工碳纤维复合材料以及铝制滚轴的市场领导者</a:t>
            </a:r>
            <a:endParaRPr lang="en-US" altLang="zh-CN" sz="1500" dirty="0" smtClean="0">
              <a:solidFill>
                <a:srgbClr val="454544"/>
              </a:solidFill>
              <a:latin typeface="Times New Roman" pitchFamily="18" charset="0"/>
              <a:cs typeface="Times New Roman" pitchFamily="18" charset="0"/>
            </a:endParaRPr>
          </a:p>
        </p:txBody>
      </p:sp>
      <p:sp>
        <p:nvSpPr>
          <p:cNvPr id="9" name="TextBox 1"/>
          <p:cNvSpPr txBox="1"/>
          <p:nvPr/>
        </p:nvSpPr>
        <p:spPr>
          <a:xfrm>
            <a:off x="4125912" y="2866231"/>
            <a:ext cx="5181600" cy="251351"/>
          </a:xfrm>
          <a:prstGeom prst="rect">
            <a:avLst/>
          </a:prstGeom>
          <a:noFill/>
        </p:spPr>
        <p:txBody>
          <a:bodyPr wrap="square" lIns="0" tIns="0" rIns="0" rtlCol="0">
            <a:spAutoFit/>
          </a:bodyPr>
          <a:lstStyle/>
          <a:p>
            <a:pPr>
              <a:lnSpc>
                <a:spcPts val="1600"/>
              </a:lnSpc>
              <a:tabLst/>
            </a:pPr>
            <a:r>
              <a:rPr lang="en-US" altLang="zh-CN" sz="1500" dirty="0" smtClean="0">
                <a:solidFill>
                  <a:srgbClr val="A0A0A2"/>
                </a:solidFill>
                <a:latin typeface="Times New Roman" pitchFamily="18" charset="0"/>
                <a:cs typeface="Times New Roman" pitchFamily="18" charset="0"/>
              </a:rPr>
              <a:t>►</a:t>
            </a:r>
            <a:r>
              <a:rPr lang="en-US" altLang="zh-CN" sz="1500" dirty="0" smtClean="0">
                <a:latin typeface="Times New Roman" pitchFamily="18" charset="0"/>
                <a:cs typeface="Times New Roman" pitchFamily="18" charset="0"/>
              </a:rPr>
              <a:t>    </a:t>
            </a:r>
            <a:r>
              <a:rPr lang="zh-CN" altLang="en-US" sz="1500" dirty="0" smtClean="0">
                <a:latin typeface="Times New Roman" pitchFamily="18" charset="0"/>
                <a:cs typeface="Times New Roman" pitchFamily="18" charset="0"/>
              </a:rPr>
              <a:t>在功能性表面和涂层方面</a:t>
            </a:r>
            <a:r>
              <a:rPr lang="en-US" altLang="zh-CN" sz="1500" dirty="0" smtClean="0">
                <a:solidFill>
                  <a:srgbClr val="454544"/>
                </a:solidFill>
                <a:latin typeface="Times New Roman" pitchFamily="18" charset="0"/>
                <a:cs typeface="Times New Roman" pitchFamily="18" charset="0"/>
              </a:rPr>
              <a:t>,</a:t>
            </a:r>
            <a:r>
              <a:rPr lang="en-US" altLang="zh-CN" sz="1500" dirty="0" smtClean="0">
                <a:latin typeface="Times New Roman" pitchFamily="18" charset="0"/>
                <a:cs typeface="Times New Roman" pitchFamily="18" charset="0"/>
              </a:rPr>
              <a:t> </a:t>
            </a:r>
            <a:r>
              <a:rPr lang="en-US" altLang="zh-CN" sz="1500" dirty="0" err="1" smtClean="0">
                <a:solidFill>
                  <a:srgbClr val="454544"/>
                </a:solidFill>
                <a:latin typeface="Times New Roman" pitchFamily="18" charset="0"/>
                <a:cs typeface="Times New Roman" pitchFamily="18" charset="0"/>
              </a:rPr>
              <a:t>Inometa</a:t>
            </a:r>
            <a:r>
              <a:rPr lang="zh-CN" altLang="en-US" sz="1500" dirty="0" smtClean="0">
                <a:solidFill>
                  <a:srgbClr val="454544"/>
                </a:solidFill>
                <a:latin typeface="Times New Roman" pitchFamily="18" charset="0"/>
                <a:cs typeface="Times New Roman" pitchFamily="18" charset="0"/>
              </a:rPr>
              <a:t>拥有独特的专业知识，</a:t>
            </a:r>
            <a:endParaRPr lang="en-US" altLang="zh-CN" sz="1500" dirty="0" smtClean="0">
              <a:solidFill>
                <a:srgbClr val="454544"/>
              </a:solidFill>
              <a:latin typeface="Times New Roman" pitchFamily="18" charset="0"/>
              <a:cs typeface="Times New Roman" pitchFamily="18" charset="0"/>
            </a:endParaRPr>
          </a:p>
        </p:txBody>
      </p:sp>
      <p:sp>
        <p:nvSpPr>
          <p:cNvPr id="10" name="TextBox 1"/>
          <p:cNvSpPr txBox="1"/>
          <p:nvPr/>
        </p:nvSpPr>
        <p:spPr>
          <a:xfrm>
            <a:off x="4495800" y="3124200"/>
            <a:ext cx="3654847" cy="507831"/>
          </a:xfrm>
          <a:prstGeom prst="rect">
            <a:avLst/>
          </a:prstGeom>
          <a:noFill/>
        </p:spPr>
        <p:txBody>
          <a:bodyPr wrap="none" lIns="0" tIns="0" rIns="0" rtlCol="0">
            <a:spAutoFit/>
          </a:bodyPr>
          <a:lstStyle/>
          <a:p>
            <a:pPr>
              <a:lnSpc>
                <a:spcPts val="1800"/>
              </a:lnSpc>
              <a:tabLst/>
            </a:pPr>
            <a:r>
              <a:rPr lang="zh-CN" altLang="en-US" sz="1500" dirty="0" smtClean="0">
                <a:solidFill>
                  <a:srgbClr val="454544"/>
                </a:solidFill>
                <a:latin typeface="Times New Roman" pitchFamily="18" charset="0"/>
                <a:cs typeface="Times New Roman" pitchFamily="18" charset="0"/>
              </a:rPr>
              <a:t>磨损和腐蚀保护、抗粘合性、耐切割性以及</a:t>
            </a:r>
            <a:endParaRPr lang="en-US" altLang="zh-CN" sz="1500" dirty="0" smtClean="0">
              <a:solidFill>
                <a:srgbClr val="454544"/>
              </a:solidFill>
              <a:latin typeface="Times New Roman" pitchFamily="18" charset="0"/>
              <a:cs typeface="Times New Roman" pitchFamily="18" charset="0"/>
            </a:endParaRPr>
          </a:p>
          <a:p>
            <a:pPr>
              <a:lnSpc>
                <a:spcPts val="1800"/>
              </a:lnSpc>
              <a:tabLst/>
            </a:pPr>
            <a:r>
              <a:rPr lang="zh-CN" altLang="en-US" sz="1500" dirty="0" smtClean="0">
                <a:solidFill>
                  <a:srgbClr val="454544"/>
                </a:solidFill>
                <a:latin typeface="Times New Roman" pitchFamily="18" charset="0"/>
                <a:cs typeface="Times New Roman" pitchFamily="18" charset="0"/>
              </a:rPr>
              <a:t>激光成型适用于许多不同的工业应用。</a:t>
            </a:r>
            <a:endParaRPr lang="en-US" altLang="zh-CN" sz="1500" dirty="0" smtClean="0">
              <a:solidFill>
                <a:srgbClr val="454544"/>
              </a:solidFill>
              <a:latin typeface="Times New Roman" pitchFamily="18" charset="0"/>
              <a:cs typeface="Times New Roman" pitchFamily="18" charset="0"/>
            </a:endParaRPr>
          </a:p>
        </p:txBody>
      </p:sp>
      <p:sp>
        <p:nvSpPr>
          <p:cNvPr id="11" name="TextBox 1"/>
          <p:cNvSpPr txBox="1"/>
          <p:nvPr/>
        </p:nvSpPr>
        <p:spPr>
          <a:xfrm>
            <a:off x="4140200" y="4229100"/>
            <a:ext cx="4280018" cy="251351"/>
          </a:xfrm>
          <a:prstGeom prst="rect">
            <a:avLst/>
          </a:prstGeom>
          <a:noFill/>
        </p:spPr>
        <p:txBody>
          <a:bodyPr wrap="none" lIns="0" tIns="0" rIns="0" rtlCol="0">
            <a:spAutoFit/>
          </a:bodyPr>
          <a:lstStyle/>
          <a:p>
            <a:pPr>
              <a:lnSpc>
                <a:spcPts val="1600"/>
              </a:lnSpc>
              <a:tabLst/>
            </a:pPr>
            <a:r>
              <a:rPr lang="en-US" altLang="zh-CN" sz="1502" dirty="0" smtClean="0">
                <a:solidFill>
                  <a:srgbClr val="A0A0A2"/>
                </a:solidFill>
                <a:latin typeface="Times New Roman" pitchFamily="18" charset="0"/>
                <a:cs typeface="Times New Roman" pitchFamily="18" charset="0"/>
              </a:rPr>
              <a:t>►   </a:t>
            </a:r>
            <a:r>
              <a:rPr lang="zh-CN" altLang="en-US" sz="1502" dirty="0" smtClean="0">
                <a:latin typeface="Times New Roman" pitchFamily="18" charset="0"/>
                <a:cs typeface="Times New Roman" pitchFamily="18" charset="0"/>
              </a:rPr>
              <a:t>黑尔福德总部能够快速从仓库配送异型材和管材</a:t>
            </a:r>
            <a:endParaRPr lang="en-US" altLang="zh-CN" sz="1502" dirty="0" smtClean="0">
              <a:solidFill>
                <a:srgbClr val="454544"/>
              </a:solidFill>
              <a:latin typeface="Times New Roman" pitchFamily="18" charset="0"/>
              <a:cs typeface="Times New Roman" pitchFamily="18" charset="0"/>
            </a:endParaRPr>
          </a:p>
        </p:txBody>
      </p:sp>
      <p:sp>
        <p:nvSpPr>
          <p:cNvPr id="13" name="TextBox 1"/>
          <p:cNvSpPr txBox="1"/>
          <p:nvPr/>
        </p:nvSpPr>
        <p:spPr>
          <a:xfrm>
            <a:off x="4140200" y="4914900"/>
            <a:ext cx="1303242" cy="251351"/>
          </a:xfrm>
          <a:prstGeom prst="rect">
            <a:avLst/>
          </a:prstGeom>
          <a:noFill/>
        </p:spPr>
        <p:txBody>
          <a:bodyPr wrap="none" lIns="0" tIns="0" rIns="0" rtlCol="0">
            <a:spAutoFit/>
          </a:bodyPr>
          <a:lstStyle/>
          <a:p>
            <a:pPr>
              <a:lnSpc>
                <a:spcPts val="1600"/>
              </a:lnSpc>
              <a:tabLst/>
            </a:pPr>
            <a:r>
              <a:rPr lang="en-US" altLang="zh-CN" sz="1500" dirty="0" smtClean="0">
                <a:solidFill>
                  <a:srgbClr val="A0A0A2"/>
                </a:solidFill>
                <a:latin typeface="Times New Roman" pitchFamily="18" charset="0"/>
                <a:cs typeface="Times New Roman" pitchFamily="18" charset="0"/>
              </a:rPr>
              <a:t>►</a:t>
            </a:r>
            <a:r>
              <a:rPr lang="en-US" altLang="zh-CN" sz="1500" dirty="0" smtClean="0">
                <a:latin typeface="Times New Roman" pitchFamily="18" charset="0"/>
                <a:cs typeface="Times New Roman" pitchFamily="18" charset="0"/>
              </a:rPr>
              <a:t>    </a:t>
            </a:r>
            <a:r>
              <a:rPr lang="zh-CN" altLang="en-US" sz="1500" dirty="0" smtClean="0">
                <a:solidFill>
                  <a:srgbClr val="454544"/>
                </a:solidFill>
                <a:latin typeface="Times New Roman" pitchFamily="18" charset="0"/>
                <a:cs typeface="Times New Roman" pitchFamily="18" charset="0"/>
              </a:rPr>
              <a:t>维修</a:t>
            </a:r>
            <a:r>
              <a:rPr lang="en-US" altLang="zh-CN" sz="1500" dirty="0" smtClean="0">
                <a:latin typeface="Times New Roman" pitchFamily="18" charset="0"/>
                <a:cs typeface="Times New Roman" pitchFamily="18" charset="0"/>
              </a:rPr>
              <a:t> </a:t>
            </a:r>
            <a:r>
              <a:rPr lang="en-US" altLang="zh-CN" sz="1500" dirty="0" smtClean="0">
                <a:solidFill>
                  <a:srgbClr val="454544"/>
                </a:solidFill>
                <a:latin typeface="Times New Roman" pitchFamily="18" charset="0"/>
                <a:cs typeface="Times New Roman" pitchFamily="18" charset="0"/>
              </a:rPr>
              <a:t>&amp;</a:t>
            </a:r>
            <a:r>
              <a:rPr lang="en-US" altLang="zh-CN" sz="1500" dirty="0" smtClean="0">
                <a:latin typeface="Times New Roman" pitchFamily="18" charset="0"/>
                <a:cs typeface="Times New Roman" pitchFamily="18" charset="0"/>
              </a:rPr>
              <a:t> </a:t>
            </a:r>
            <a:r>
              <a:rPr lang="zh-CN" altLang="en-US" sz="1500" dirty="0" smtClean="0">
                <a:latin typeface="Times New Roman" pitchFamily="18" charset="0"/>
                <a:cs typeface="Times New Roman" pitchFamily="18" charset="0"/>
              </a:rPr>
              <a:t>服务</a:t>
            </a:r>
            <a:endParaRPr lang="en-US" altLang="zh-CN" sz="1500" dirty="0" smtClean="0">
              <a:solidFill>
                <a:srgbClr val="454544"/>
              </a:solidFill>
              <a:latin typeface="Times New Roman" pitchFamily="18" charset="0"/>
              <a:cs typeface="Times New Roman" pitchFamily="18" charset="0"/>
            </a:endParaRPr>
          </a:p>
        </p:txBody>
      </p:sp>
      <p:sp>
        <p:nvSpPr>
          <p:cNvPr id="14" name="TextBox 1"/>
          <p:cNvSpPr txBox="1"/>
          <p:nvPr/>
        </p:nvSpPr>
        <p:spPr>
          <a:xfrm>
            <a:off x="4140200" y="5372100"/>
            <a:ext cx="5629746" cy="251351"/>
          </a:xfrm>
          <a:prstGeom prst="rect">
            <a:avLst/>
          </a:prstGeom>
          <a:noFill/>
        </p:spPr>
        <p:txBody>
          <a:bodyPr wrap="none" lIns="0" tIns="0" rIns="0" rtlCol="0">
            <a:spAutoFit/>
          </a:bodyPr>
          <a:lstStyle/>
          <a:p>
            <a:pPr>
              <a:lnSpc>
                <a:spcPts val="1600"/>
              </a:lnSpc>
              <a:tabLst/>
            </a:pPr>
            <a:r>
              <a:rPr lang="en-US" altLang="zh-CN" sz="1500" dirty="0" smtClean="0">
                <a:solidFill>
                  <a:srgbClr val="A0A0A2"/>
                </a:solidFill>
                <a:latin typeface="Times New Roman" pitchFamily="18" charset="0"/>
                <a:cs typeface="Times New Roman" pitchFamily="18" charset="0"/>
              </a:rPr>
              <a:t>►</a:t>
            </a:r>
            <a:r>
              <a:rPr lang="en-US" altLang="zh-CN" sz="1500" dirty="0" smtClean="0">
                <a:latin typeface="Times New Roman" pitchFamily="18" charset="0"/>
                <a:cs typeface="Times New Roman" pitchFamily="18" charset="0"/>
              </a:rPr>
              <a:t>    </a:t>
            </a:r>
            <a:r>
              <a:rPr lang="en-US" altLang="zh-CN" sz="1500" dirty="0" err="1" smtClean="0">
                <a:solidFill>
                  <a:srgbClr val="454544"/>
                </a:solidFill>
                <a:latin typeface="Times New Roman" pitchFamily="18" charset="0"/>
                <a:cs typeface="Times New Roman" pitchFamily="18" charset="0"/>
              </a:rPr>
              <a:t>Inometa</a:t>
            </a:r>
            <a:r>
              <a:rPr lang="en-US" altLang="zh-CN" sz="1500" dirty="0" smtClean="0">
                <a:solidFill>
                  <a:srgbClr val="454544"/>
                </a:solidFill>
                <a:latin typeface="Times New Roman" pitchFamily="18" charset="0"/>
                <a:cs typeface="Times New Roman" pitchFamily="18" charset="0"/>
              </a:rPr>
              <a:t> </a:t>
            </a:r>
            <a:r>
              <a:rPr lang="zh-CN" altLang="en-US" sz="1500" dirty="0" smtClean="0">
                <a:solidFill>
                  <a:srgbClr val="454544"/>
                </a:solidFill>
                <a:latin typeface="Times New Roman" pitchFamily="18" charset="0"/>
                <a:cs typeface="Times New Roman" pitchFamily="18" charset="0"/>
              </a:rPr>
              <a:t>为网状物和片状物的生产和加工提供</a:t>
            </a:r>
            <a:r>
              <a:rPr lang="en-US" altLang="zh-CN" sz="1500" dirty="0" smtClean="0">
                <a:latin typeface="Times New Roman" pitchFamily="18" charset="0"/>
                <a:cs typeface="Times New Roman" pitchFamily="18" charset="0"/>
              </a:rPr>
              <a:t> </a:t>
            </a:r>
            <a:r>
              <a:rPr lang="zh-CN" altLang="en-US" sz="1500" dirty="0" smtClean="0">
                <a:latin typeface="Times New Roman" pitchFamily="18" charset="0"/>
                <a:cs typeface="Times New Roman" pitchFamily="18" charset="0"/>
              </a:rPr>
              <a:t>标准部件和定制型</a:t>
            </a:r>
            <a:endParaRPr lang="en-US" altLang="zh-CN" sz="1500" dirty="0" smtClean="0">
              <a:solidFill>
                <a:srgbClr val="454544"/>
              </a:solidFill>
              <a:latin typeface="Times New Roman" pitchFamily="18" charset="0"/>
              <a:cs typeface="Times New Roman" pitchFamily="18" charset="0"/>
            </a:endParaRPr>
          </a:p>
        </p:txBody>
      </p:sp>
      <p:sp>
        <p:nvSpPr>
          <p:cNvPr id="15" name="TextBox 1"/>
          <p:cNvSpPr txBox="1"/>
          <p:nvPr/>
        </p:nvSpPr>
        <p:spPr>
          <a:xfrm>
            <a:off x="4495800" y="5638800"/>
            <a:ext cx="1346522" cy="213969"/>
          </a:xfrm>
          <a:prstGeom prst="rect">
            <a:avLst/>
          </a:prstGeom>
          <a:noFill/>
        </p:spPr>
        <p:txBody>
          <a:bodyPr wrap="none" lIns="0" tIns="0" rIns="0" rtlCol="0">
            <a:spAutoFit/>
          </a:bodyPr>
          <a:lstStyle/>
          <a:p>
            <a:pPr>
              <a:lnSpc>
                <a:spcPts val="1300"/>
              </a:lnSpc>
              <a:tabLst/>
            </a:pPr>
            <a:r>
              <a:rPr lang="zh-CN" altLang="en-US" sz="1500" dirty="0" smtClean="0">
                <a:solidFill>
                  <a:srgbClr val="454544"/>
                </a:solidFill>
                <a:latin typeface="Times New Roman" pitchFamily="18" charset="0"/>
                <a:cs typeface="Times New Roman" pitchFamily="18" charset="0"/>
              </a:rPr>
              <a:t>高性能解决方案</a:t>
            </a:r>
            <a:endParaRPr lang="en-US" altLang="zh-CN" sz="1500" dirty="0" smtClean="0">
              <a:solidFill>
                <a:srgbClr val="454544"/>
              </a:solidFill>
              <a:latin typeface="Times New Roman" pitchFamily="18" charset="0"/>
              <a:cs typeface="Times New Roman" pitchFamily="18" charset="0"/>
            </a:endParaRPr>
          </a:p>
        </p:txBody>
      </p:sp>
      <p:sp>
        <p:nvSpPr>
          <p:cNvPr id="16" name="TextBox 1"/>
          <p:cNvSpPr txBox="1"/>
          <p:nvPr/>
        </p:nvSpPr>
        <p:spPr>
          <a:xfrm>
            <a:off x="4495800" y="5867400"/>
            <a:ext cx="4616648" cy="546303"/>
          </a:xfrm>
          <a:prstGeom prst="rect">
            <a:avLst/>
          </a:prstGeom>
          <a:noFill/>
        </p:spPr>
        <p:txBody>
          <a:bodyPr wrap="none" lIns="0" tIns="0" rIns="0" rtlCol="0">
            <a:spAutoFit/>
          </a:bodyPr>
          <a:lstStyle/>
          <a:p>
            <a:pPr>
              <a:lnSpc>
                <a:spcPts val="1300"/>
              </a:lnSpc>
              <a:tabLst/>
            </a:pPr>
            <a:r>
              <a:rPr lang="zh-CN" altLang="en-US" sz="1502" dirty="0" smtClean="0">
                <a:solidFill>
                  <a:srgbClr val="454544"/>
                </a:solidFill>
                <a:latin typeface="Times New Roman" pitchFamily="18" charset="0"/>
                <a:cs typeface="Times New Roman" pitchFamily="18" charset="0"/>
              </a:rPr>
              <a:t>传感器技术、特制表面和其他技术领域的创新性概念与</a:t>
            </a:r>
            <a:endParaRPr lang="en-US" altLang="zh-CN" sz="1502" dirty="0" smtClean="0">
              <a:solidFill>
                <a:srgbClr val="454544"/>
              </a:solidFill>
              <a:latin typeface="Times New Roman" pitchFamily="18" charset="0"/>
              <a:cs typeface="Times New Roman" pitchFamily="18" charset="0"/>
            </a:endParaRPr>
          </a:p>
          <a:p>
            <a:pPr>
              <a:lnSpc>
                <a:spcPts val="1300"/>
              </a:lnSpc>
              <a:tabLst/>
            </a:pPr>
            <a:endParaRPr lang="en-US" altLang="zh-CN" sz="1502" dirty="0" smtClean="0">
              <a:solidFill>
                <a:srgbClr val="454544"/>
              </a:solidFill>
              <a:latin typeface="Times New Roman" pitchFamily="18" charset="0"/>
              <a:cs typeface="Times New Roman" pitchFamily="18" charset="0"/>
            </a:endParaRPr>
          </a:p>
          <a:p>
            <a:pPr>
              <a:lnSpc>
                <a:spcPts val="1300"/>
              </a:lnSpc>
              <a:tabLst/>
            </a:pPr>
            <a:r>
              <a:rPr lang="zh-CN" altLang="en-US" sz="1502" dirty="0" smtClean="0">
                <a:solidFill>
                  <a:srgbClr val="454544"/>
                </a:solidFill>
                <a:latin typeface="Times New Roman" pitchFamily="18" charset="0"/>
                <a:cs typeface="Times New Roman" pitchFamily="18" charset="0"/>
              </a:rPr>
              <a:t>超现代轻型材料相结合。</a:t>
            </a:r>
            <a:endParaRPr lang="en-US" altLang="zh-CN" sz="1502" dirty="0" smtClean="0">
              <a:solidFill>
                <a:srgbClr val="454544"/>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273</TotalTime>
  <Words>1144</Words>
  <Application>Microsoft Office PowerPoint</Application>
  <PresentationFormat>自定义</PresentationFormat>
  <Paragraphs>655</Paragraphs>
  <Slides>20</Slides>
  <Notes>1</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Office Theme</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
  <cp:lastModifiedBy>lenovo2</cp:lastModifiedBy>
  <cp:revision>85</cp:revision>
  <dcterms:created xsi:type="dcterms:W3CDTF">2006-08-16T00:00:00Z</dcterms:created>
  <dcterms:modified xsi:type="dcterms:W3CDTF">2016-10-13T04:34:37Z</dcterms:modified>
</cp:coreProperties>
</file>